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8" r:id="rId8"/>
    <p:sldId id="334" r:id="rId9"/>
    <p:sldId id="331" r:id="rId10"/>
    <p:sldId id="333" r:id="rId11"/>
    <p:sldId id="335" r:id="rId12"/>
    <p:sldId id="336" r:id="rId13"/>
    <p:sldId id="339" r:id="rId14"/>
    <p:sldId id="342" r:id="rId15"/>
    <p:sldId id="343" r:id="rId16"/>
    <p:sldId id="340" r:id="rId17"/>
    <p:sldId id="338" r:id="rId18"/>
    <p:sldId id="345" r:id="rId19"/>
    <p:sldId id="346" r:id="rId20"/>
    <p:sldId id="347" r:id="rId21"/>
    <p:sldId id="348" r:id="rId22"/>
    <p:sldId id="349" r:id="rId23"/>
    <p:sldId id="351" r:id="rId24"/>
    <p:sldId id="350" r:id="rId25"/>
    <p:sldId id="352" r:id="rId26"/>
    <p:sldId id="353" r:id="rId27"/>
    <p:sldId id="354" r:id="rId28"/>
    <p:sldId id="355" r:id="rId29"/>
    <p:sldId id="359" r:id="rId30"/>
    <p:sldId id="358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94" r:id="rId66"/>
    <p:sldId id="395" r:id="rId67"/>
    <p:sldId id="396" r:id="rId68"/>
    <p:sldId id="397" r:id="rId69"/>
    <p:sldId id="398" r:id="rId70"/>
    <p:sldId id="399" r:id="rId71"/>
    <p:sldId id="400" r:id="rId72"/>
    <p:sldId id="401" r:id="rId73"/>
    <p:sldId id="402" r:id="rId74"/>
    <p:sldId id="403" r:id="rId75"/>
    <p:sldId id="357" r:id="rId76"/>
    <p:sldId id="344" r:id="rId77"/>
    <p:sldId id="405" r:id="rId78"/>
    <p:sldId id="406" r:id="rId79"/>
    <p:sldId id="407" r:id="rId80"/>
    <p:sldId id="408" r:id="rId81"/>
    <p:sldId id="409" r:id="rId82"/>
    <p:sldId id="410" r:id="rId83"/>
    <p:sldId id="411" r:id="rId84"/>
    <p:sldId id="412" r:id="rId85"/>
    <p:sldId id="413" r:id="rId86"/>
    <p:sldId id="414" r:id="rId87"/>
    <p:sldId id="415" r:id="rId88"/>
    <p:sldId id="416" r:id="rId89"/>
    <p:sldId id="417" r:id="rId90"/>
    <p:sldId id="418" r:id="rId91"/>
    <p:sldId id="419" r:id="rId92"/>
    <p:sldId id="420" r:id="rId93"/>
    <p:sldId id="421" r:id="rId94"/>
    <p:sldId id="422" r:id="rId95"/>
    <p:sldId id="423" r:id="rId96"/>
    <p:sldId id="424" r:id="rId97"/>
    <p:sldId id="425" r:id="rId98"/>
    <p:sldId id="426" r:id="rId99"/>
    <p:sldId id="427" r:id="rId100"/>
    <p:sldId id="428" r:id="rId101"/>
    <p:sldId id="429" r:id="rId102"/>
    <p:sldId id="430" r:id="rId103"/>
    <p:sldId id="431" r:id="rId104"/>
    <p:sldId id="432" r:id="rId105"/>
    <p:sldId id="434" r:id="rId106"/>
    <p:sldId id="433" r:id="rId107"/>
    <p:sldId id="435" r:id="rId108"/>
    <p:sldId id="436" r:id="rId109"/>
    <p:sldId id="437" r:id="rId110"/>
    <p:sldId id="438" r:id="rId111"/>
    <p:sldId id="439" r:id="rId112"/>
    <p:sldId id="404" r:id="rId1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 smtClean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Inteligencia</a:t>
            </a:r>
            <a:r>
              <a:rPr lang="en-US" dirty="0" smtClean="0"/>
              <a:t> Artificial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campos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interesantes</a:t>
            </a:r>
            <a:r>
              <a:rPr lang="en-US" dirty="0" smtClean="0"/>
              <a:t> hoy</a:t>
            </a:r>
          </a:p>
          <a:p>
            <a:pPr lvl="1"/>
            <a:r>
              <a:rPr lang="en-US" dirty="0" smtClean="0"/>
              <a:t>Ha </a:t>
            </a:r>
            <a:r>
              <a:rPr lang="en-US" dirty="0" err="1" smtClean="0"/>
              <a:t>existido</a:t>
            </a:r>
            <a:r>
              <a:rPr lang="en-US" dirty="0" smtClean="0"/>
              <a:t> de </a:t>
            </a:r>
            <a:r>
              <a:rPr lang="en-US" dirty="0" err="1" smtClean="0"/>
              <a:t>hace</a:t>
            </a:r>
            <a:r>
              <a:rPr lang="en-US" dirty="0" smtClean="0"/>
              <a:t> </a:t>
            </a:r>
            <a:r>
              <a:rPr lang="en-US" dirty="0" err="1" smtClean="0"/>
              <a:t>décadas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conocia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expertos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habla</a:t>
            </a:r>
            <a:r>
              <a:rPr lang="en-US" dirty="0" smtClean="0"/>
              <a:t> mucho de AI, ML, DL, RL</a:t>
            </a:r>
          </a:p>
          <a:p>
            <a:pPr lvl="1"/>
            <a:endParaRPr lang="en-US" dirty="0"/>
          </a:p>
          <a:p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r>
              <a:rPr lang="en-US" dirty="0" smtClean="0"/>
              <a:t> o frameworks de </a:t>
            </a:r>
            <a:r>
              <a:rPr lang="en-US" dirty="0" err="1" smtClean="0"/>
              <a:t>trabajo</a:t>
            </a:r>
            <a:r>
              <a:rPr lang="en-US" dirty="0" smtClean="0"/>
              <a:t>: TF, </a:t>
            </a:r>
            <a:r>
              <a:rPr lang="en-US" dirty="0" err="1" smtClean="0"/>
              <a:t>Keras</a:t>
            </a:r>
            <a:r>
              <a:rPr lang="en-US" dirty="0" smtClean="0"/>
              <a:t>, </a:t>
            </a:r>
            <a:r>
              <a:rPr lang="en-US" dirty="0" err="1" smtClean="0"/>
              <a:t>Scikit</a:t>
            </a:r>
            <a:r>
              <a:rPr lang="en-US" dirty="0" smtClean="0"/>
              <a:t>-learn, etc.</a:t>
            </a:r>
          </a:p>
          <a:p>
            <a:r>
              <a:rPr lang="en-US" dirty="0" smtClean="0"/>
              <a:t>Software de </a:t>
            </a:r>
            <a:r>
              <a:rPr lang="en-US" dirty="0" err="1" smtClean="0"/>
              <a:t>Trabajo</a:t>
            </a:r>
            <a:r>
              <a:rPr lang="en-US" dirty="0" smtClean="0"/>
              <a:t>: Python,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pic>
        <p:nvPicPr>
          <p:cNvPr id="1032" name="Picture 8" descr="Image result for scikit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76" y="637376"/>
            <a:ext cx="2314059" cy="1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4" y="2980305"/>
            <a:ext cx="3523926" cy="10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pa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1" y="1045927"/>
            <a:ext cx="2978764" cy="106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enso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29" y="1243963"/>
            <a:ext cx="1879466" cy="15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55" y="5446530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86" y="4199844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Estrategias informadas</a:t>
            </a:r>
          </a:p>
          <a:p>
            <a:pPr lvl="1"/>
            <a:r>
              <a:rPr lang="es-PA" dirty="0" smtClean="0"/>
              <a:t>Soluciones más eficientes</a:t>
            </a:r>
          </a:p>
          <a:p>
            <a:r>
              <a:rPr lang="es-PA" dirty="0" smtClean="0"/>
              <a:t>Búsqueda </a:t>
            </a:r>
            <a:r>
              <a:rPr lang="es-PA" dirty="0" err="1" smtClean="0"/>
              <a:t>Best-First</a:t>
            </a:r>
            <a:endParaRPr lang="es-PA" dirty="0" smtClean="0"/>
          </a:p>
          <a:p>
            <a:pPr lvl="1"/>
            <a:r>
              <a:rPr lang="es-PA" dirty="0" smtClean="0"/>
              <a:t>Derivada de </a:t>
            </a:r>
            <a:r>
              <a:rPr lang="es-PA" dirty="0" err="1" smtClean="0"/>
              <a:t>Tree-Search</a:t>
            </a:r>
            <a:r>
              <a:rPr lang="es-PA" dirty="0" smtClean="0"/>
              <a:t> y </a:t>
            </a:r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i="1" dirty="0" smtClean="0"/>
              <a:t>Construye cada nodo</a:t>
            </a:r>
            <a:r>
              <a:rPr lang="es-PA" dirty="0" smtClean="0"/>
              <a:t> basado en una </a:t>
            </a:r>
            <a:r>
              <a:rPr lang="es-PA" i="1" dirty="0" smtClean="0"/>
              <a:t>función de evaluación</a:t>
            </a:r>
          </a:p>
          <a:p>
            <a:pPr lvl="1"/>
            <a:r>
              <a:rPr lang="es-PA" i="1" dirty="0" smtClean="0"/>
              <a:t>h(n) = costo estimado del camino menos costoso del estado ‘s’ al nodo ‘n’</a:t>
            </a:r>
          </a:p>
          <a:p>
            <a:pPr lvl="1"/>
            <a:r>
              <a:rPr lang="es-PA" i="1" dirty="0" smtClean="0"/>
              <a:t>El objetivo tiene h(n) = 0</a:t>
            </a:r>
          </a:p>
          <a:p>
            <a:pPr lvl="1"/>
            <a:endParaRPr lang="es-PA" i="1" dirty="0" smtClean="0"/>
          </a:p>
        </p:txBody>
      </p:sp>
      <p:pic>
        <p:nvPicPr>
          <p:cNvPr id="13314" name="Picture 2" descr="Image result for best first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96" y="4139273"/>
            <a:ext cx="3004762" cy="257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10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</a:t>
            </a:r>
            <a:r>
              <a:rPr lang="es-PA" dirty="0" err="1" smtClean="0"/>
              <a:t>Greedy</a:t>
            </a:r>
            <a:r>
              <a:rPr lang="es-PA" dirty="0" smtClean="0"/>
              <a:t> </a:t>
            </a:r>
            <a:r>
              <a:rPr lang="es-PA" dirty="0" err="1" smtClean="0"/>
              <a:t>Best-First</a:t>
            </a:r>
            <a:endParaRPr lang="es-PA" dirty="0" smtClean="0"/>
          </a:p>
          <a:p>
            <a:pPr lvl="1"/>
            <a:r>
              <a:rPr lang="es-PA" dirty="0" smtClean="0"/>
              <a:t>Expande rápidamente a la solución</a:t>
            </a:r>
          </a:p>
          <a:p>
            <a:pPr lvl="1"/>
            <a:r>
              <a:rPr lang="es-PA" dirty="0" smtClean="0"/>
              <a:t>Evalúa usando la función f(n) = h(n)</a:t>
            </a:r>
          </a:p>
          <a:p>
            <a:r>
              <a:rPr lang="es-PA" dirty="0" smtClean="0"/>
              <a:t>Caso de línea recta, Rumania</a:t>
            </a:r>
          </a:p>
          <a:p>
            <a:pPr lvl="1"/>
            <a:r>
              <a:rPr lang="es-PA" dirty="0" smtClean="0"/>
              <a:t>Solución no óptima: Arad, Sibiu, </a:t>
            </a:r>
            <a:r>
              <a:rPr lang="es-PA" dirty="0" err="1" smtClean="0"/>
              <a:t>Fagaras</a:t>
            </a:r>
            <a:r>
              <a:rPr lang="es-PA" dirty="0" smtClean="0"/>
              <a:t>, </a:t>
            </a:r>
            <a:r>
              <a:rPr lang="es-PA" dirty="0" err="1" smtClean="0"/>
              <a:t>Bucharest</a:t>
            </a:r>
            <a:endParaRPr lang="es-PA" dirty="0" smtClean="0"/>
          </a:p>
          <a:p>
            <a:r>
              <a:rPr lang="es-PA" dirty="0" smtClean="0"/>
              <a:t>Caso </a:t>
            </a:r>
            <a:r>
              <a:rPr lang="es-PA" dirty="0" err="1" smtClean="0"/>
              <a:t>Iasi-Faragas</a:t>
            </a:r>
            <a:endParaRPr lang="es-PA" dirty="0" smtClean="0"/>
          </a:p>
          <a:p>
            <a:pPr lvl="1"/>
            <a:r>
              <a:rPr lang="es-PA" dirty="0" smtClean="0"/>
              <a:t>Expande primero </a:t>
            </a:r>
            <a:r>
              <a:rPr lang="es-PA" dirty="0" err="1" smtClean="0"/>
              <a:t>Neamt</a:t>
            </a:r>
            <a:endParaRPr lang="es-PA" dirty="0" smtClean="0"/>
          </a:p>
          <a:p>
            <a:pPr lvl="1"/>
            <a:r>
              <a:rPr lang="es-PA" dirty="0" smtClean="0"/>
              <a:t>Más cercana a </a:t>
            </a:r>
            <a:r>
              <a:rPr lang="es-PA" dirty="0" err="1" smtClean="0"/>
              <a:t>faragas</a:t>
            </a:r>
            <a:endParaRPr lang="es-PA" dirty="0" smtClean="0"/>
          </a:p>
          <a:p>
            <a:pPr lvl="1"/>
            <a:r>
              <a:rPr lang="es-PA" dirty="0" smtClean="0"/>
              <a:t>No encuentra solución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07" y="3741098"/>
            <a:ext cx="4903562" cy="29698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5" y="5239258"/>
            <a:ext cx="3203863" cy="1413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7" y="1264034"/>
            <a:ext cx="3732523" cy="35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6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A*</a:t>
            </a:r>
          </a:p>
          <a:p>
            <a:pPr lvl="1"/>
            <a:r>
              <a:rPr lang="es-PA" dirty="0" smtClean="0"/>
              <a:t>Evalúa nodos: f(n) = g(n) + h(n)</a:t>
            </a:r>
          </a:p>
          <a:p>
            <a:pPr lvl="2"/>
            <a:r>
              <a:rPr lang="es-PA" dirty="0" smtClean="0"/>
              <a:t>costo a los nodos g(n) </a:t>
            </a:r>
          </a:p>
          <a:p>
            <a:pPr lvl="2"/>
            <a:r>
              <a:rPr lang="es-PA" dirty="0" smtClean="0"/>
              <a:t>Costo del nodo al objetivo h(n) </a:t>
            </a:r>
          </a:p>
          <a:p>
            <a:pPr lvl="1"/>
            <a:r>
              <a:rPr lang="es-PA" dirty="0" smtClean="0"/>
              <a:t>Es completa y óptima</a:t>
            </a:r>
          </a:p>
          <a:p>
            <a:r>
              <a:rPr lang="es-PA" dirty="0" smtClean="0"/>
              <a:t>Condiciones para </a:t>
            </a:r>
            <a:r>
              <a:rPr lang="es-PA" dirty="0" err="1" smtClean="0"/>
              <a:t>optimabilidad</a:t>
            </a:r>
            <a:endParaRPr lang="es-PA" dirty="0" smtClean="0"/>
          </a:p>
          <a:p>
            <a:pPr lvl="1"/>
            <a:r>
              <a:rPr lang="es-PA" dirty="0" err="1" smtClean="0"/>
              <a:t>Heuristica</a:t>
            </a:r>
            <a:r>
              <a:rPr lang="es-PA" dirty="0" smtClean="0"/>
              <a:t> Admisible</a:t>
            </a:r>
          </a:p>
          <a:p>
            <a:pPr lvl="2"/>
            <a:r>
              <a:rPr lang="es-PA" dirty="0" smtClean="0"/>
              <a:t>Nunca sobrestimar el costo del objetivo</a:t>
            </a:r>
          </a:p>
          <a:p>
            <a:pPr lvl="3"/>
            <a:r>
              <a:rPr lang="es-PA" dirty="0" err="1" smtClean="0"/>
              <a:t>hLSD</a:t>
            </a:r>
            <a:endParaRPr lang="es-PA" dirty="0" smtClean="0"/>
          </a:p>
          <a:p>
            <a:pPr lvl="1"/>
            <a:r>
              <a:rPr lang="es-PA" dirty="0" smtClean="0"/>
              <a:t>Consistencia/</a:t>
            </a:r>
            <a:r>
              <a:rPr lang="es-PA" dirty="0" err="1" smtClean="0"/>
              <a:t>Monotonicidad</a:t>
            </a:r>
            <a:endParaRPr lang="es-PA" dirty="0" smtClean="0"/>
          </a:p>
          <a:p>
            <a:pPr lvl="2"/>
            <a:r>
              <a:rPr lang="es-PA" dirty="0" smtClean="0"/>
              <a:t>h(n) = c(n, a, n’) + h(n’)</a:t>
            </a:r>
          </a:p>
          <a:p>
            <a:pPr lvl="2"/>
            <a:r>
              <a:rPr lang="es-PA" dirty="0" err="1" smtClean="0"/>
              <a:t>Idem</a:t>
            </a:r>
            <a:r>
              <a:rPr lang="es-PA" dirty="0" smtClean="0"/>
              <a:t> a inecuación del triángulo</a:t>
            </a:r>
          </a:p>
          <a:p>
            <a:pPr lvl="3"/>
            <a:r>
              <a:rPr lang="es-PA" dirty="0" smtClean="0"/>
              <a:t>la suma de los dos lados debe ser mayor a la del lado faltante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036" y="1286145"/>
            <a:ext cx="3817187" cy="5512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19" y="1383870"/>
            <a:ext cx="3486000" cy="21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Optimabilidad de A*</a:t>
                </a:r>
              </a:p>
              <a:p>
                <a:pPr lvl="1"/>
                <a:r>
                  <a:rPr lang="es-PA" dirty="0" smtClean="0"/>
                  <a:t>Tiene </a:t>
                </a:r>
                <a:r>
                  <a:rPr lang="es-PA" dirty="0" err="1" smtClean="0"/>
                  <a:t>tree-search</a:t>
                </a:r>
                <a:r>
                  <a:rPr lang="es-PA" dirty="0" smtClean="0"/>
                  <a:t> óptimo h(n) admisible,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optimo h(n) consistente</a:t>
                </a:r>
              </a:p>
              <a:p>
                <a:pPr lvl="2"/>
                <a:r>
                  <a:rPr lang="es-PA" dirty="0" smtClean="0"/>
                  <a:t>h(n) consistente tiene valores incrementales de f(n) a través de su camino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lvl="2"/>
                <a:endParaRPr lang="es-PA" dirty="0"/>
              </a:p>
              <a:p>
                <a:pPr lvl="1"/>
                <a:r>
                  <a:rPr lang="es-PA" dirty="0" smtClean="0"/>
                  <a:t>Como los costos f son no decrecientes , podemos dibujar “contornos” en el espacio estado</a:t>
                </a:r>
              </a:p>
              <a:p>
                <a:pPr lvl="1"/>
                <a:endParaRPr lang="es-PA" dirty="0"/>
              </a:p>
              <a:p>
                <a:pPr lvl="1"/>
                <a:r>
                  <a:rPr lang="es-PA" dirty="0" smtClean="0"/>
                  <a:t>A* expande para el C*</a:t>
                </a:r>
              </a:p>
              <a:p>
                <a:pPr lvl="1"/>
                <a:r>
                  <a:rPr lang="es-PA" dirty="0" smtClean="0"/>
                  <a:t>El error absoluto es </a:t>
                </a:r>
                <a:r>
                  <a:rPr lang="es-PA" dirty="0" smtClean="0">
                    <a:sym typeface="Symbol" panose="05050102010706020507" pitchFamily="18" charset="2"/>
                  </a:rPr>
                  <a:t> = h* - h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El error relativo es /h*</a:t>
                </a:r>
                <a:endParaRPr lang="es-PA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03" y="3862941"/>
            <a:ext cx="43815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7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Búsqueda Heurística Limitada por Memoria</a:t>
            </a:r>
          </a:p>
          <a:p>
            <a:pPr lvl="1"/>
            <a:r>
              <a:rPr lang="es-PA" dirty="0" smtClean="0"/>
              <a:t>Vamos a reducir los requerimientos de memoria de A*</a:t>
            </a:r>
          </a:p>
          <a:p>
            <a:pPr lvl="2"/>
            <a:r>
              <a:rPr lang="es-PA" dirty="0" smtClean="0"/>
              <a:t>Usar </a:t>
            </a:r>
            <a:r>
              <a:rPr lang="es-PA" dirty="0" err="1" smtClean="0"/>
              <a:t>iterative-depending</a:t>
            </a:r>
            <a:r>
              <a:rPr lang="es-PA" dirty="0" smtClean="0"/>
              <a:t> A* (IDA*)</a:t>
            </a:r>
          </a:p>
          <a:p>
            <a:pPr lvl="2"/>
            <a:r>
              <a:rPr lang="es-PA" dirty="0" smtClean="0"/>
              <a:t>Valor de corte de costo f (</a:t>
            </a:r>
            <a:r>
              <a:rPr lang="es-PA" dirty="0" err="1" smtClean="0"/>
              <a:t>g+h</a:t>
            </a:r>
            <a:r>
              <a:rPr lang="es-PA" dirty="0" smtClean="0"/>
              <a:t>), en vez de la profundidad</a:t>
            </a:r>
          </a:p>
          <a:p>
            <a:pPr lvl="2"/>
            <a:r>
              <a:rPr lang="es-PA" dirty="0" smtClean="0"/>
              <a:t>Tiene el mismo problema de costo uniforme</a:t>
            </a:r>
          </a:p>
          <a:p>
            <a:pPr lvl="1"/>
            <a:r>
              <a:rPr lang="es-PA" dirty="0" smtClean="0"/>
              <a:t>RBFS (</a:t>
            </a:r>
            <a:r>
              <a:rPr lang="es-PA" dirty="0" err="1" smtClean="0"/>
              <a:t>Recursive</a:t>
            </a:r>
            <a:r>
              <a:rPr lang="es-PA" dirty="0" smtClean="0"/>
              <a:t>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Hace mímico de BFS en espacio lineal</a:t>
            </a:r>
          </a:p>
          <a:p>
            <a:pPr lvl="3"/>
            <a:r>
              <a:rPr lang="es-PA" dirty="0" smtClean="0"/>
              <a:t>En vez de ir hasta el final tiene un límite</a:t>
            </a:r>
          </a:p>
          <a:p>
            <a:pPr lvl="2"/>
            <a:r>
              <a:rPr lang="es-PA" dirty="0" smtClean="0"/>
              <a:t>Valor guardado (de su mejor nodo)</a:t>
            </a:r>
          </a:p>
          <a:p>
            <a:pPr lvl="2"/>
            <a:r>
              <a:rPr lang="es-PA" dirty="0" smtClean="0"/>
              <a:t>Mejor que IDA*, pero sufre regeneración den nodos</a:t>
            </a:r>
          </a:p>
          <a:p>
            <a:pPr lvl="2"/>
            <a:r>
              <a:rPr lang="es-PA" dirty="0" smtClean="0"/>
              <a:t>Consume muy poca memoria (IDA* retiene solo f-</a:t>
            </a:r>
            <a:r>
              <a:rPr lang="es-PA" dirty="0" err="1" smtClean="0"/>
              <a:t>cost</a:t>
            </a:r>
            <a:r>
              <a:rPr lang="es-PA" dirty="0" smtClean="0"/>
              <a:t>)</a:t>
            </a:r>
          </a:p>
          <a:p>
            <a:r>
              <a:rPr lang="es-PA" dirty="0" err="1" smtClean="0"/>
              <a:t>Memory</a:t>
            </a:r>
            <a:r>
              <a:rPr lang="es-PA" dirty="0" smtClean="0"/>
              <a:t> </a:t>
            </a:r>
            <a:r>
              <a:rPr lang="es-PA" dirty="0" err="1" smtClean="0"/>
              <a:t>Bounded</a:t>
            </a:r>
            <a:r>
              <a:rPr lang="es-PA" dirty="0" smtClean="0"/>
              <a:t> A* (MBA*)</a:t>
            </a:r>
          </a:p>
          <a:p>
            <a:r>
              <a:rPr lang="es-PA" dirty="0" err="1" smtClean="0"/>
              <a:t>Simplified</a:t>
            </a:r>
            <a:r>
              <a:rPr lang="es-PA" dirty="0" smtClean="0"/>
              <a:t> </a:t>
            </a:r>
            <a:r>
              <a:rPr lang="es-PA" dirty="0" err="1" smtClean="0"/>
              <a:t>Memory</a:t>
            </a:r>
            <a:r>
              <a:rPr lang="es-PA" dirty="0" smtClean="0"/>
              <a:t> A* (SMA*)</a:t>
            </a:r>
          </a:p>
          <a:p>
            <a:pPr lvl="1"/>
            <a:r>
              <a:rPr lang="es-PA" dirty="0" smtClean="0"/>
              <a:t>Este expande el mejor nodo hijo solo.</a:t>
            </a:r>
          </a:p>
          <a:p>
            <a:pPr lvl="1"/>
            <a:r>
              <a:rPr lang="es-PA" dirty="0" smtClean="0"/>
              <a:t>Borra el peor nodo (alto 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283" y="3218610"/>
            <a:ext cx="3597273" cy="3611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1217294"/>
            <a:ext cx="3221121" cy="19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7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Buscando aprender mejor</a:t>
            </a:r>
          </a:p>
          <a:p>
            <a:pPr lvl="1"/>
            <a:r>
              <a:rPr lang="es-PA" dirty="0" smtClean="0"/>
              <a:t>Se puede con ‘espacio estado </a:t>
            </a:r>
            <a:r>
              <a:rPr lang="es-PA" dirty="0" err="1" smtClean="0"/>
              <a:t>metanivel</a:t>
            </a:r>
            <a:r>
              <a:rPr lang="es-PA" dirty="0" smtClean="0"/>
              <a:t>’</a:t>
            </a:r>
          </a:p>
          <a:p>
            <a:pPr lvl="2"/>
            <a:r>
              <a:rPr lang="es-PA" dirty="0" smtClean="0"/>
              <a:t>Se captura a nivel de objetos el estado del programa</a:t>
            </a:r>
          </a:p>
          <a:p>
            <a:pPr lvl="2"/>
            <a:r>
              <a:rPr lang="es-PA" dirty="0" smtClean="0"/>
              <a:t>Se debe tener computación previa de los estados</a:t>
            </a:r>
          </a:p>
          <a:p>
            <a:endParaRPr lang="es-PA" dirty="0" smtClean="0"/>
          </a:p>
          <a:p>
            <a:r>
              <a:rPr lang="es-PA" dirty="0" smtClean="0"/>
              <a:t>El objetivo es minimizar el costo total de la solución a problemas.</a:t>
            </a:r>
            <a:endParaRPr lang="es-PA" dirty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814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Heurística Limitada por Memoria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89" y="2547265"/>
            <a:ext cx="5720702" cy="31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1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Problema de 8 piezas.</a:t>
            </a:r>
          </a:p>
          <a:p>
            <a:r>
              <a:rPr lang="es-PA" dirty="0" err="1" smtClean="0"/>
              <a:t>Tree-Search</a:t>
            </a:r>
            <a:r>
              <a:rPr lang="es-PA" dirty="0" smtClean="0"/>
              <a:t> = 3^22 ~= 3.1x10^10 estados</a:t>
            </a:r>
          </a:p>
          <a:p>
            <a:r>
              <a:rPr lang="es-PA" dirty="0" err="1" smtClean="0"/>
              <a:t>Graph-Search</a:t>
            </a:r>
            <a:r>
              <a:rPr lang="es-PA" dirty="0" smtClean="0"/>
              <a:t> = 9!/2 ~= 181440 estados</a:t>
            </a:r>
          </a:p>
          <a:p>
            <a:r>
              <a:rPr lang="es-PA" dirty="0" smtClean="0"/>
              <a:t>Para 15 piezas es </a:t>
            </a:r>
            <a:r>
              <a:rPr lang="es-PA" dirty="0" err="1" smtClean="0"/>
              <a:t>aprox</a:t>
            </a:r>
            <a:r>
              <a:rPr lang="es-PA" dirty="0" smtClean="0"/>
              <a:t> 10^13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h1 = 8 (no posicionados correctamente)</a:t>
            </a:r>
          </a:p>
          <a:p>
            <a:r>
              <a:rPr lang="es-PA" dirty="0" smtClean="0"/>
              <a:t>h2 = suma de distancias a sus posiciones (horizontal y vertical)</a:t>
            </a:r>
          </a:p>
          <a:p>
            <a:pPr lvl="1"/>
            <a:r>
              <a:rPr lang="es-PA" dirty="0" smtClean="0"/>
              <a:t>Llamado distancia Manhattan</a:t>
            </a:r>
            <a:endParaRPr lang="es-PA" dirty="0"/>
          </a:p>
          <a:p>
            <a:r>
              <a:rPr lang="es-PA" dirty="0" smtClean="0"/>
              <a:t>h2 = 3 + 1 + 2 + 2 + 2 + 3 + 3 + 2 = 18.  La solución de costo verdadero es 26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91" y="1471353"/>
            <a:ext cx="4286770" cy="222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Efecto de Precisión de Heurísticas</a:t>
            </a:r>
          </a:p>
          <a:p>
            <a:r>
              <a:rPr lang="es-PA" dirty="0" smtClean="0"/>
              <a:t>Para una heurística de A*, con N nodos y d distancia, b* esta dado por</a:t>
            </a:r>
          </a:p>
          <a:p>
            <a:r>
              <a:rPr lang="es-PA" dirty="0" smtClean="0"/>
              <a:t>N+1 = 1+b* + b*^2 + … + (b*)^d</a:t>
            </a:r>
          </a:p>
          <a:p>
            <a:pPr lvl="1"/>
            <a:r>
              <a:rPr lang="es-PA" dirty="0" smtClean="0"/>
              <a:t>A*, d=5 N=52, su factor es 1.92</a:t>
            </a:r>
          </a:p>
          <a:p>
            <a:pPr lvl="1"/>
            <a:r>
              <a:rPr lang="es-PA" dirty="0" smtClean="0"/>
              <a:t>El número de nodos expandidos por A* crece exponencialmente</a:t>
            </a:r>
          </a:p>
          <a:p>
            <a:pPr lvl="1"/>
            <a:r>
              <a:rPr lang="es-PA" dirty="0" smtClean="0"/>
              <a:t>Lo óptimo sería b* </a:t>
            </a:r>
            <a:r>
              <a:rPr lang="es-PA" dirty="0" err="1" smtClean="0"/>
              <a:t>cercno</a:t>
            </a:r>
            <a:r>
              <a:rPr lang="es-PA" dirty="0" smtClean="0"/>
              <a:t> a 1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h2 es mejor, h2 domina a h1</a:t>
            </a:r>
          </a:p>
          <a:p>
            <a:pPr lvl="1"/>
            <a:r>
              <a:rPr lang="es-PA" dirty="0" smtClean="0"/>
              <a:t>Mejor heurística con valores altos</a:t>
            </a:r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614" y="3794189"/>
            <a:ext cx="5876936" cy="25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4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Generando heurística admisible para problemas de relajación</a:t>
            </a:r>
          </a:p>
          <a:p>
            <a:r>
              <a:rPr lang="es-PA" dirty="0" smtClean="0"/>
              <a:t>Tanto para h1 (piezas </a:t>
            </a:r>
            <a:r>
              <a:rPr lang="es-PA" dirty="0" err="1" smtClean="0"/>
              <a:t>malpuestas</a:t>
            </a:r>
            <a:r>
              <a:rPr lang="es-PA" dirty="0" smtClean="0"/>
              <a:t>) y h2 (distancia manhattan) son buenas heurísticas</a:t>
            </a:r>
          </a:p>
          <a:p>
            <a:r>
              <a:rPr lang="es-PA" dirty="0" smtClean="0"/>
              <a:t>Como estamos limitados a los movimientos horizontales y verticales siempre h2 es la mejor</a:t>
            </a:r>
          </a:p>
          <a:p>
            <a:pPr lvl="1"/>
            <a:r>
              <a:rPr lang="es-PA" dirty="0" smtClean="0"/>
              <a:t>De lo contrario h1 sería la más optima</a:t>
            </a:r>
          </a:p>
          <a:p>
            <a:r>
              <a:rPr lang="es-PA" dirty="0" smtClean="0"/>
              <a:t>Si h1 pudiera moverse en cualquier sentido</a:t>
            </a:r>
          </a:p>
          <a:p>
            <a:pPr lvl="1"/>
            <a:r>
              <a:rPr lang="es-PA" dirty="0" smtClean="0"/>
              <a:t>h2 sería la mejor solución</a:t>
            </a:r>
          </a:p>
          <a:p>
            <a:pPr lvl="1"/>
            <a:endParaRPr lang="es-PA" dirty="0"/>
          </a:p>
          <a:p>
            <a:r>
              <a:rPr lang="es-PA" dirty="0" smtClean="0"/>
              <a:t>Problema de relajamiento:  Un problema con pocas restricciones.</a:t>
            </a:r>
          </a:p>
          <a:p>
            <a:pPr lvl="1"/>
            <a:r>
              <a:rPr lang="es-PA" dirty="0" smtClean="0"/>
              <a:t>Por definición, cualquier problema de solución óptima es una solución a problema de relajamiento</a:t>
            </a:r>
          </a:p>
        </p:txBody>
      </p:sp>
    </p:spTree>
    <p:extLst>
      <p:ext uri="{BB962C8B-B14F-4D97-AF65-F5344CB8AC3E}">
        <p14:creationId xmlns:p14="http://schemas.microsoft.com/office/powerpoint/2010/main" val="281543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pesar</a:t>
            </a:r>
            <a:r>
              <a:rPr lang="en-US" dirty="0" smtClean="0"/>
              <a:t> de </a:t>
            </a:r>
            <a:r>
              <a:rPr lang="en-US" dirty="0" err="1" smtClean="0"/>
              <a:t>ser</a:t>
            </a:r>
            <a:r>
              <a:rPr lang="en-US" dirty="0" smtClean="0"/>
              <a:t> “</a:t>
            </a:r>
            <a:r>
              <a:rPr lang="en-US" dirty="0" err="1" smtClean="0"/>
              <a:t>maravilloso</a:t>
            </a:r>
            <a:r>
              <a:rPr lang="en-US" dirty="0" smtClean="0"/>
              <a:t>”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fallas</a:t>
            </a:r>
            <a:r>
              <a:rPr lang="en-US" dirty="0" smtClean="0"/>
              <a:t> </a:t>
            </a:r>
            <a:r>
              <a:rPr lang="en-US" dirty="0" err="1" smtClean="0"/>
              <a:t>catastróficas</a:t>
            </a:r>
            <a:endParaRPr lang="en-US" dirty="0" smtClean="0"/>
          </a:p>
          <a:p>
            <a:r>
              <a:rPr lang="es-PA" b="1" i="1" dirty="0" smtClean="0"/>
              <a:t>10 - Billonaria China es identificada como si cruzara vías de seguridad transitada</a:t>
            </a:r>
          </a:p>
          <a:p>
            <a:pPr lvl="1"/>
            <a:r>
              <a:rPr lang="es-PA" dirty="0" smtClean="0"/>
              <a:t>La joven comentó : “Esto es trivial, la seguridad es más importante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“Algoritmo de detección en tiempo real”, la persona estaba muy lejos</a:t>
            </a:r>
          </a:p>
          <a:p>
            <a:r>
              <a:rPr lang="es-PA" b="1" i="1" dirty="0" smtClean="0"/>
              <a:t>09 - Vehículo Autónomo “Asesina” a Peatón</a:t>
            </a:r>
          </a:p>
          <a:p>
            <a:pPr lvl="1"/>
            <a:r>
              <a:rPr lang="es-PA" dirty="0" smtClean="0"/>
              <a:t>Uber SDC</a:t>
            </a:r>
          </a:p>
          <a:p>
            <a:pPr lvl="1"/>
            <a:r>
              <a:rPr lang="es-PA" dirty="0" smtClean="0"/>
              <a:t>Se detuvo por un tiempo las pruebas de los SDC (</a:t>
            </a:r>
            <a:r>
              <a:rPr lang="es-PA" dirty="0" err="1" smtClean="0"/>
              <a:t>Nvidia</a:t>
            </a:r>
            <a:r>
              <a:rPr lang="es-PA" dirty="0" smtClean="0"/>
              <a:t>, Toyota)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No se detectó la persona</a:t>
            </a:r>
          </a:p>
          <a:p>
            <a:pPr lvl="2"/>
            <a:r>
              <a:rPr lang="es-PA" dirty="0" smtClean="0"/>
              <a:t>El sistema de freno estaba desactivado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2052" name="Picture 4" descr="https://miro.medium.com/max/790/1*KB8FQGj9EreUFCTILcHX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77" y="1048128"/>
            <a:ext cx="2146411" cy="150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950/0*UudADUv1ijmxOSw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76" y="4131997"/>
            <a:ext cx="2738210" cy="1542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Generando heurística admisible para sub-problemas</a:t>
            </a:r>
          </a:p>
          <a:p>
            <a:r>
              <a:rPr lang="es-PA" dirty="0" smtClean="0"/>
              <a:t>Podemos dividir en solo colocar en orden las 4 primeras</a:t>
            </a:r>
          </a:p>
          <a:p>
            <a:pPr lvl="1"/>
            <a:r>
              <a:rPr lang="es-PA" dirty="0" smtClean="0"/>
              <a:t>Con base de patrones generamos una solución parcial</a:t>
            </a:r>
          </a:p>
          <a:p>
            <a:pPr lvl="1"/>
            <a:r>
              <a:rPr lang="es-PA" dirty="0" smtClean="0"/>
              <a:t>Luego computamos </a:t>
            </a:r>
            <a:r>
              <a:rPr lang="es-PA" dirty="0" err="1" smtClean="0"/>
              <a:t>hDB</a:t>
            </a:r>
            <a:r>
              <a:rPr lang="es-PA" dirty="0" smtClean="0"/>
              <a:t> buscando en esta DB</a:t>
            </a:r>
          </a:p>
          <a:p>
            <a:pPr lvl="2"/>
            <a:r>
              <a:rPr lang="es-PA" dirty="0" smtClean="0"/>
              <a:t>Buscamos hacia atrás del objetivo grabando el patrón</a:t>
            </a:r>
          </a:p>
          <a:p>
            <a:r>
              <a:rPr lang="es-PA" dirty="0" smtClean="0"/>
              <a:t>Puede ser cualquier 1,3,4,5; 2,4,6,8; etc.</a:t>
            </a:r>
          </a:p>
          <a:p>
            <a:r>
              <a:rPr lang="es-PA" dirty="0" smtClean="0"/>
              <a:t>Sin embargo esta heurística en solución no puede ser agregada</a:t>
            </a:r>
          </a:p>
          <a:p>
            <a:pPr lvl="1"/>
            <a:r>
              <a:rPr lang="es-PA" dirty="0" smtClean="0"/>
              <a:t>Patrones de base de datos disjuntas</a:t>
            </a:r>
          </a:p>
          <a:p>
            <a:pPr lvl="1"/>
            <a:r>
              <a:rPr lang="es-PA" dirty="0" smtClean="0"/>
              <a:t>Para el cubo de </a:t>
            </a:r>
            <a:r>
              <a:rPr lang="es-PA" dirty="0" err="1" smtClean="0"/>
              <a:t>rubrick</a:t>
            </a:r>
            <a:r>
              <a:rPr lang="es-PA" dirty="0" smtClean="0"/>
              <a:t> es más complejo pues afectar una cara afecta 8 o 9 de 26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424" y="1529542"/>
            <a:ext cx="4489220" cy="22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Aprendiendo heurística de experiencia</a:t>
            </a:r>
          </a:p>
          <a:p>
            <a:pPr lvl="1"/>
            <a:r>
              <a:rPr lang="es-PA" dirty="0" smtClean="0"/>
              <a:t>Podemos hacer esto resolviendo varias veces el juego</a:t>
            </a:r>
          </a:p>
          <a:p>
            <a:pPr lvl="1"/>
            <a:r>
              <a:rPr lang="es-PA" dirty="0" smtClean="0"/>
              <a:t>Aprendemos h(n), muchas veces</a:t>
            </a:r>
          </a:p>
          <a:p>
            <a:pPr lvl="1"/>
            <a:r>
              <a:rPr lang="es-PA" dirty="0" smtClean="0"/>
              <a:t>Construimos un algoritmo que aprenda a minimizar esta función h(n)</a:t>
            </a:r>
          </a:p>
          <a:p>
            <a:pPr lvl="1"/>
            <a:endParaRPr lang="es-PA" dirty="0"/>
          </a:p>
          <a:p>
            <a:r>
              <a:rPr lang="es-PA" dirty="0" smtClean="0"/>
              <a:t>REINFORCEMENT LEARNING!</a:t>
            </a:r>
          </a:p>
          <a:p>
            <a:endParaRPr lang="es-PA" dirty="0"/>
          </a:p>
          <a:p>
            <a:pPr lvl="1"/>
            <a:r>
              <a:rPr lang="es-PA" dirty="0" smtClean="0"/>
              <a:t>Otros métodos usan características, </a:t>
            </a:r>
            <a:r>
              <a:rPr lang="es-PA" dirty="0" err="1" smtClean="0"/>
              <a:t>p.e</a:t>
            </a:r>
            <a:r>
              <a:rPr lang="es-PA" dirty="0" smtClean="0"/>
              <a:t>. x1, x2, x3</a:t>
            </a:r>
          </a:p>
          <a:p>
            <a:pPr lvl="1"/>
            <a:r>
              <a:rPr lang="es-PA" dirty="0" smtClean="0"/>
              <a:t>Generamos configuraciones diferentes y estadística de los costos</a:t>
            </a:r>
          </a:p>
          <a:p>
            <a:pPr lvl="1"/>
            <a:r>
              <a:rPr lang="es-PA" dirty="0" smtClean="0"/>
              <a:t>Dada la información predecimos h(n)</a:t>
            </a:r>
          </a:p>
          <a:p>
            <a:pPr lvl="1"/>
            <a:r>
              <a:rPr lang="es-PA" dirty="0" smtClean="0"/>
              <a:t>Ejemplo sencillo</a:t>
            </a:r>
          </a:p>
          <a:p>
            <a:pPr lvl="2"/>
            <a:r>
              <a:rPr lang="es-PA" dirty="0" smtClean="0"/>
              <a:t>h(n) = c1*x1(n) + c2*x2(n)</a:t>
            </a:r>
          </a:p>
          <a:p>
            <a:pPr lvl="2"/>
            <a:r>
              <a:rPr lang="es-PA" dirty="0" smtClean="0"/>
              <a:t>h(n) </a:t>
            </a:r>
            <a:r>
              <a:rPr lang="es-PA" smtClean="0"/>
              <a:t>hacerlo tender a 0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915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</a:t>
            </a:r>
            <a:r>
              <a:rPr lang="es-PA" sz="7200" b="1" i="1" dirty="0" smtClean="0"/>
              <a:t>3</a:t>
            </a:r>
            <a:endParaRPr lang="es-PA" sz="7200" b="1" i="1" dirty="0" smtClean="0"/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neither good nor evil. It's a tool. It's a technology for us to use. </a:t>
            </a:r>
            <a:endParaRPr lang="en-US" sz="7200" i="1" dirty="0" smtClean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  <a:p>
            <a:pPr algn="r"/>
            <a:r>
              <a:rPr lang="en-US" sz="5000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</a:t>
            </a:r>
            <a:r>
              <a:rPr lang="en-US" sz="5000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Oren </a:t>
            </a:r>
            <a:r>
              <a:rPr lang="en-US" sz="5000" dirty="0" err="1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Etzioni</a:t>
            </a:r>
            <a:endParaRPr lang="en-US" sz="50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9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08 – IBM Watson no hace buen trabajo en Ciencias de La Salud</a:t>
            </a:r>
          </a:p>
          <a:p>
            <a:pPr lvl="1"/>
            <a:r>
              <a:rPr lang="es-PA" dirty="0" smtClean="0"/>
              <a:t>“Este Producto es un pedazo de m****” – Doctor en Florida </a:t>
            </a:r>
            <a:r>
              <a:rPr lang="es-PA" dirty="0" err="1" smtClean="0"/>
              <a:t>Jupyter</a:t>
            </a:r>
            <a:r>
              <a:rPr lang="es-PA" dirty="0" smtClean="0"/>
              <a:t> Hospital</a:t>
            </a:r>
          </a:p>
          <a:p>
            <a:pPr lvl="1"/>
            <a:r>
              <a:rPr lang="es-PA" dirty="0" smtClean="0"/>
              <a:t>Sistema de </a:t>
            </a:r>
            <a:r>
              <a:rPr lang="es-PA" dirty="0" err="1" smtClean="0"/>
              <a:t>Deteccion</a:t>
            </a:r>
            <a:r>
              <a:rPr lang="es-PA" dirty="0" smtClean="0"/>
              <a:t> de </a:t>
            </a:r>
            <a:r>
              <a:rPr lang="es-PA" dirty="0" err="1" smtClean="0"/>
              <a:t>Cancer</a:t>
            </a:r>
            <a:r>
              <a:rPr lang="es-PA" dirty="0" smtClean="0"/>
              <a:t> en el 2013</a:t>
            </a:r>
          </a:p>
          <a:p>
            <a:pPr lvl="1"/>
            <a:r>
              <a:rPr lang="es-PA" dirty="0" smtClean="0"/>
              <a:t>Problema</a:t>
            </a:r>
          </a:p>
          <a:p>
            <a:pPr lvl="2"/>
            <a:r>
              <a:rPr lang="es-PA" dirty="0" smtClean="0"/>
              <a:t>Malas recomendaciones que pudieron dar mal tratamiento a pacientes e incluso la muerte</a:t>
            </a:r>
          </a:p>
          <a:p>
            <a:pPr lvl="2"/>
            <a:r>
              <a:rPr lang="es-PA" dirty="0" err="1" smtClean="0"/>
              <a:t>Downsizing</a:t>
            </a:r>
            <a:r>
              <a:rPr lang="es-PA" dirty="0" smtClean="0"/>
              <a:t> de Watson </a:t>
            </a:r>
            <a:r>
              <a:rPr lang="es-PA" dirty="0" err="1" smtClean="0"/>
              <a:t>Health</a:t>
            </a:r>
            <a:endParaRPr lang="es-PA" dirty="0" smtClean="0"/>
          </a:p>
          <a:p>
            <a:r>
              <a:rPr lang="es-PA" b="1" i="1" dirty="0" smtClean="0"/>
              <a:t>07 – Herramienta de Reclutamiento de Amazon Estaba Parcializada a Género</a:t>
            </a:r>
          </a:p>
          <a:p>
            <a:pPr lvl="1"/>
            <a:r>
              <a:rPr lang="es-PA" dirty="0" smtClean="0"/>
              <a:t>RRHH de Amazon 2014-2017</a:t>
            </a:r>
          </a:p>
          <a:p>
            <a:pPr lvl="1"/>
            <a:r>
              <a:rPr lang="es-PA" dirty="0"/>
              <a:t>Actualmente se usa</a:t>
            </a:r>
          </a:p>
          <a:p>
            <a:pPr lvl="2"/>
            <a:r>
              <a:rPr lang="es-PA" dirty="0"/>
              <a:t>Solo recomendaciones, no evaluación</a:t>
            </a:r>
          </a:p>
          <a:p>
            <a:pPr lvl="1"/>
            <a:r>
              <a:rPr lang="es-PA" dirty="0"/>
              <a:t>Sistema de Recomendación de Hojas de Vida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Estaba parcializado a reclutar </a:t>
            </a:r>
            <a:r>
              <a:rPr lang="es-PA" dirty="0" smtClean="0"/>
              <a:t>hombres</a:t>
            </a:r>
            <a:endParaRPr lang="es-PA" dirty="0"/>
          </a:p>
        </p:txBody>
      </p:sp>
      <p:pic>
        <p:nvPicPr>
          <p:cNvPr id="6146" name="Picture 2" descr="Image result for watson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138" y="1841173"/>
            <a:ext cx="2746375" cy="1544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amazon ai recruiting tool is gender bia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46" y="4845511"/>
            <a:ext cx="285750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9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06 – </a:t>
            </a:r>
            <a:r>
              <a:rPr lang="es-PA" b="1" i="1" dirty="0" err="1" smtClean="0"/>
              <a:t>DeepFakes</a:t>
            </a:r>
            <a:r>
              <a:rPr lang="es-PA" b="1" i="1" dirty="0" smtClean="0"/>
              <a:t> Revela Un Lado Impropio de la IA</a:t>
            </a:r>
          </a:p>
          <a:p>
            <a:pPr lvl="1"/>
            <a:r>
              <a:rPr lang="es-PA" dirty="0" smtClean="0"/>
              <a:t>Uso de </a:t>
            </a:r>
            <a:r>
              <a:rPr lang="es-PA" dirty="0" err="1" smtClean="0"/>
              <a:t>Face</a:t>
            </a:r>
            <a:r>
              <a:rPr lang="es-PA" dirty="0" smtClean="0"/>
              <a:t> </a:t>
            </a:r>
            <a:r>
              <a:rPr lang="es-PA" dirty="0" err="1" smtClean="0"/>
              <a:t>Swapping</a:t>
            </a:r>
            <a:endParaRPr lang="es-PA" dirty="0" smtClean="0"/>
          </a:p>
          <a:p>
            <a:pPr lvl="1"/>
            <a:r>
              <a:rPr lang="es-PA" dirty="0" smtClean="0"/>
              <a:t>Casi real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/>
              <a:t>Utilizaba </a:t>
            </a:r>
            <a:r>
              <a:rPr lang="es-PA" dirty="0" err="1"/>
              <a:t>GANs</a:t>
            </a:r>
            <a:r>
              <a:rPr lang="es-PA" dirty="0"/>
              <a:t> para generar imágenes de celebridades sobre videos </a:t>
            </a:r>
            <a:r>
              <a:rPr lang="es-PA" dirty="0" smtClean="0"/>
              <a:t>pornográficos</a:t>
            </a:r>
          </a:p>
          <a:p>
            <a:pPr lvl="2"/>
            <a:r>
              <a:rPr lang="es-PA" dirty="0" smtClean="0"/>
              <a:t>Potencialmente dañino a la imagen de la persona</a:t>
            </a:r>
          </a:p>
          <a:p>
            <a:pPr lvl="2"/>
            <a:r>
              <a:rPr lang="es-PA" dirty="0" smtClean="0"/>
              <a:t>Credibilidad del video (real o no)</a:t>
            </a:r>
          </a:p>
          <a:p>
            <a:r>
              <a:rPr lang="es-PA" b="1" i="1" dirty="0" smtClean="0"/>
              <a:t>05 – Google </a:t>
            </a:r>
            <a:r>
              <a:rPr lang="es-PA" b="1" i="1" dirty="0" err="1" smtClean="0"/>
              <a:t>Photos</a:t>
            </a:r>
            <a:r>
              <a:rPr lang="es-PA" b="1" i="1" dirty="0" smtClean="0"/>
              <a:t> confunde Montañista con Montaña</a:t>
            </a:r>
          </a:p>
          <a:p>
            <a:pPr lvl="1"/>
            <a:r>
              <a:rPr lang="es-PA" dirty="0" smtClean="0"/>
              <a:t>Une diferentes fotos y ofrece una foto panorámica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Al unir las 3 fotos de paisajes, mezcló a la persona como una gran montaña</a:t>
            </a:r>
            <a:endParaRPr lang="en-US" dirty="0"/>
          </a:p>
        </p:txBody>
      </p:sp>
      <p:pic>
        <p:nvPicPr>
          <p:cNvPr id="7170" name="Picture 2" descr="https://miro.medium.com/max/780/0*nJ7JC1N3y-nO6S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46" y="1471084"/>
            <a:ext cx="3776447" cy="2125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miro.medium.com/max/950/0*t3Tx4HKlOg9vvR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1" y="3967948"/>
            <a:ext cx="2555207" cy="21087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04 – Robot de LG, </a:t>
            </a:r>
            <a:r>
              <a:rPr lang="es-PA" b="1" i="1" dirty="0" err="1" smtClean="0"/>
              <a:t>Cloi</a:t>
            </a:r>
            <a:r>
              <a:rPr lang="es-PA" b="1" i="1" dirty="0" smtClean="0"/>
              <a:t>, se pone nervioso en </a:t>
            </a:r>
            <a:r>
              <a:rPr lang="es-PA" b="1" i="1" smtClean="0"/>
              <a:t>su presentación</a:t>
            </a:r>
            <a:endParaRPr lang="en-US" b="1" dirty="0"/>
          </a:p>
          <a:p>
            <a:pPr lvl="1"/>
            <a:r>
              <a:rPr lang="es-PA" dirty="0" smtClean="0"/>
              <a:t>Presentado por LG en el CES 2018</a:t>
            </a:r>
          </a:p>
          <a:p>
            <a:pPr lvl="1"/>
            <a:r>
              <a:rPr lang="es-PA" dirty="0" smtClean="0"/>
              <a:t>Asistente de Tiempo Real en Casa, responde a comandos de voz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Al presentarse en el escenario</a:t>
            </a:r>
          </a:p>
          <a:p>
            <a:pPr lvl="2"/>
            <a:r>
              <a:rPr lang="es-PA" dirty="0" smtClean="0"/>
              <a:t>Comandos de voz no ejecutaban acciones</a:t>
            </a:r>
          </a:p>
          <a:p>
            <a:pPr lvl="2"/>
            <a:r>
              <a:rPr lang="es-PA" dirty="0" smtClean="0"/>
              <a:t>Solo hacia silencio</a:t>
            </a:r>
          </a:p>
          <a:p>
            <a:r>
              <a:rPr lang="es-PA" b="1" i="1" dirty="0" smtClean="0"/>
              <a:t>03 </a:t>
            </a:r>
            <a:r>
              <a:rPr lang="es-PA" b="1" i="1" dirty="0"/>
              <a:t>– </a:t>
            </a:r>
            <a:r>
              <a:rPr lang="es-PA" b="1" i="1" dirty="0" smtClean="0"/>
              <a:t>Boston Dynamics Atlas </a:t>
            </a:r>
            <a:r>
              <a:rPr lang="es-PA" b="1" i="1" dirty="0" err="1" smtClean="0"/>
              <a:t>Bloopers</a:t>
            </a:r>
            <a:endParaRPr lang="es-PA" b="1" i="1" dirty="0"/>
          </a:p>
          <a:p>
            <a:pPr lvl="1"/>
            <a:r>
              <a:rPr lang="es-PA" dirty="0" err="1" smtClean="0"/>
              <a:t>Robotica</a:t>
            </a:r>
            <a:r>
              <a:rPr lang="es-PA" dirty="0" smtClean="0"/>
              <a:t> y Control Avanzado</a:t>
            </a:r>
          </a:p>
          <a:p>
            <a:pPr lvl="1"/>
            <a:r>
              <a:rPr lang="es-PA" dirty="0" smtClean="0"/>
              <a:t>Robot Atlas, Spot, </a:t>
            </a:r>
            <a:r>
              <a:rPr lang="es-PA" dirty="0" err="1" smtClean="0"/>
              <a:t>SpotMini</a:t>
            </a:r>
            <a:r>
              <a:rPr lang="es-PA" dirty="0" smtClean="0"/>
              <a:t>, </a:t>
            </a:r>
            <a:r>
              <a:rPr lang="es-PA" dirty="0" err="1" smtClean="0"/>
              <a:t>Flea</a:t>
            </a:r>
            <a:r>
              <a:rPr lang="es-PA" dirty="0" smtClean="0"/>
              <a:t>, etc.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Atlas no pudo hacer el demo de levantar la caja en su debut en el congreso de ciencia</a:t>
            </a:r>
          </a:p>
        </p:txBody>
      </p:sp>
      <p:pic>
        <p:nvPicPr>
          <p:cNvPr id="9218" name="Picture 2" descr="Image result for LG CL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8" y="1462360"/>
            <a:ext cx="2930962" cy="19570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max/920/0*mGZ4jFrCN2sZc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749" y="4100455"/>
            <a:ext cx="2501180" cy="1666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02 – Predicciones de la Copa Mundial 2018 con Malas Predicciones</a:t>
            </a:r>
          </a:p>
          <a:p>
            <a:pPr lvl="1"/>
            <a:r>
              <a:rPr lang="es-PA" dirty="0" smtClean="0"/>
              <a:t>Sistema de predicción de ganadores por partido</a:t>
            </a:r>
          </a:p>
          <a:p>
            <a:pPr lvl="1"/>
            <a:r>
              <a:rPr lang="es-PA" dirty="0" smtClean="0"/>
              <a:t>EA, Goldman Sachs, </a:t>
            </a:r>
            <a:r>
              <a:rPr lang="es-PA" dirty="0" err="1" smtClean="0"/>
              <a:t>University</a:t>
            </a:r>
            <a:r>
              <a:rPr lang="es-PA" dirty="0" smtClean="0"/>
              <a:t> of Dortmund y otras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Todos estaban errados</a:t>
            </a:r>
          </a:p>
          <a:p>
            <a:pPr lvl="2"/>
            <a:r>
              <a:rPr lang="es-PA" dirty="0" smtClean="0"/>
              <a:t>Solo EA con FIFA 18 usando sus ratings predijo a Francia ganador</a:t>
            </a:r>
          </a:p>
          <a:p>
            <a:r>
              <a:rPr lang="es-PA" b="1" i="1" dirty="0" smtClean="0"/>
              <a:t>01 </a:t>
            </a:r>
            <a:r>
              <a:rPr lang="es-PA" b="1" i="1" dirty="0"/>
              <a:t>– </a:t>
            </a:r>
            <a:r>
              <a:rPr lang="es-PA" b="1" i="1" dirty="0" err="1" smtClean="0"/>
              <a:t>Startup</a:t>
            </a:r>
            <a:r>
              <a:rPr lang="es-PA" b="1" i="1" dirty="0" smtClean="0"/>
              <a:t> Intenta Predecir el IQ con Marcas Faciales y Caras</a:t>
            </a:r>
            <a:endParaRPr lang="es-PA" b="1" i="1" dirty="0"/>
          </a:p>
          <a:p>
            <a:pPr lvl="1"/>
            <a:r>
              <a:rPr lang="es-PA" dirty="0" smtClean="0"/>
              <a:t>Compañía Israelí </a:t>
            </a:r>
            <a:r>
              <a:rPr lang="es-PA" dirty="0" err="1" smtClean="0"/>
              <a:t>Faception</a:t>
            </a:r>
            <a:endParaRPr lang="es-PA" dirty="0" smtClean="0"/>
          </a:p>
          <a:p>
            <a:pPr lvl="1"/>
            <a:r>
              <a:rPr lang="es-PA" dirty="0" smtClean="0"/>
              <a:t>Intentaba predecir IQ, personalidad y rasgos de violencia</a:t>
            </a:r>
          </a:p>
          <a:p>
            <a:pPr lvl="2"/>
            <a:r>
              <a:rPr lang="es-PA" dirty="0" smtClean="0"/>
              <a:t>Usando IA, análisis facial y estructura </a:t>
            </a:r>
            <a:r>
              <a:rPr lang="es-PA" dirty="0" err="1" smtClean="0"/>
              <a:t>osea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Hacia que el sistema de IA se comportara como un sistema racista</a:t>
            </a:r>
          </a:p>
        </p:txBody>
      </p:sp>
      <p:pic>
        <p:nvPicPr>
          <p:cNvPr id="11266" name="Picture 2" descr="https://miro.medium.com/max/950/0*a1vhhapD63PuO_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2409805"/>
            <a:ext cx="3233287" cy="1824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950/0*gJD1XowX5GNaL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4581847"/>
            <a:ext cx="3689933" cy="1782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5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1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Trabajar con Python</a:t>
            </a:r>
          </a:p>
          <a:p>
            <a:r>
              <a:rPr lang="es-PA" dirty="0" smtClean="0"/>
              <a:t>Si estamos trabajando con Windows…</a:t>
            </a:r>
          </a:p>
          <a:p>
            <a:pPr lvl="1"/>
            <a:r>
              <a:rPr lang="es-PA" dirty="0" smtClean="0"/>
              <a:t>Instalar Anaconda</a:t>
            </a:r>
            <a:endParaRPr lang="es-PA" dirty="0"/>
          </a:p>
          <a:p>
            <a:pPr lvl="1"/>
            <a:r>
              <a:rPr lang="es-PA" dirty="0" smtClean="0"/>
              <a:t>Crear un ambiente virtual</a:t>
            </a:r>
            <a:endParaRPr lang="es-PA" dirty="0"/>
          </a:p>
          <a:p>
            <a:pPr lvl="1"/>
            <a:r>
              <a:rPr lang="es-PA" dirty="0" smtClean="0"/>
              <a:t>Lanzar </a:t>
            </a:r>
            <a:r>
              <a:rPr lang="es-PA" dirty="0" err="1" smtClean="0"/>
              <a:t>Jupyter</a:t>
            </a:r>
            <a:r>
              <a:rPr lang="es-PA" dirty="0" smtClean="0"/>
              <a:t> Notebook</a:t>
            </a:r>
            <a:endParaRPr lang="es-PA" dirty="0"/>
          </a:p>
          <a:p>
            <a:pPr lvl="1"/>
            <a:r>
              <a:rPr lang="es-PA" dirty="0" smtClean="0"/>
              <a:t>Realizar algunas acciones básicas con </a:t>
            </a:r>
            <a:r>
              <a:rPr lang="es-PA" dirty="0" err="1" smtClean="0"/>
              <a:t>Jupyter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</p:spTree>
    <p:extLst>
      <p:ext uri="{BB962C8B-B14F-4D97-AF65-F5344CB8AC3E}">
        <p14:creationId xmlns:p14="http://schemas.microsoft.com/office/powerpoint/2010/main" val="29301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1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4100" name="Picture 4" descr="Image result for peter norvig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56" y="2024743"/>
            <a:ext cx="7112972" cy="4028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34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Nos hacemos llamar homo-sapiens</a:t>
            </a:r>
          </a:p>
          <a:p>
            <a:pPr lvl="1"/>
            <a:r>
              <a:rPr lang="es-PA" dirty="0" smtClean="0"/>
              <a:t>Estudiamos como pensamos</a:t>
            </a:r>
          </a:p>
          <a:p>
            <a:pPr lvl="1"/>
            <a:r>
              <a:rPr lang="es-PA" dirty="0" smtClean="0"/>
              <a:t>Percibir, entender, predecir, manipular el mundo</a:t>
            </a:r>
          </a:p>
          <a:p>
            <a:pPr lvl="1"/>
            <a:endParaRPr lang="es-PA" dirty="0"/>
          </a:p>
          <a:p>
            <a:r>
              <a:rPr lang="es-PA" dirty="0" smtClean="0"/>
              <a:t>Inteligencia Artificial</a:t>
            </a:r>
          </a:p>
          <a:p>
            <a:pPr lvl="1"/>
            <a:r>
              <a:rPr lang="es-PA" dirty="0" smtClean="0"/>
              <a:t>Entender</a:t>
            </a:r>
          </a:p>
          <a:p>
            <a:pPr lvl="1"/>
            <a:r>
              <a:rPr lang="es-PA" dirty="0" smtClean="0"/>
              <a:t>Construir Sistemas “Inteligentes”</a:t>
            </a:r>
            <a:endParaRPr lang="en-US" dirty="0"/>
          </a:p>
        </p:txBody>
      </p:sp>
      <p:pic>
        <p:nvPicPr>
          <p:cNvPr id="2050" name="Picture 2" descr="Image result for homo sapi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1460770"/>
            <a:ext cx="4766388" cy="2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 mo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3983081"/>
            <a:ext cx="4259488" cy="2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397868"/>
            <a:ext cx="10473645" cy="4855975"/>
          </a:xfrm>
        </p:spPr>
        <p:txBody>
          <a:bodyPr>
            <a:normAutofit/>
          </a:bodyPr>
          <a:lstStyle/>
          <a:p>
            <a:r>
              <a:rPr lang="es-PA" dirty="0" smtClean="0"/>
              <a:t>Varias maneras de ver la IA </a:t>
            </a:r>
          </a:p>
          <a:p>
            <a:pPr lvl="1"/>
            <a:r>
              <a:rPr lang="es-PA" dirty="0" smtClean="0"/>
              <a:t>Proceso de pensamiento</a:t>
            </a:r>
          </a:p>
          <a:p>
            <a:pPr lvl="1"/>
            <a:r>
              <a:rPr lang="es-PA" dirty="0" smtClean="0"/>
              <a:t>Proceso de Actuación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Subsecciones:</a:t>
            </a:r>
          </a:p>
          <a:p>
            <a:pPr lvl="1"/>
            <a:r>
              <a:rPr lang="es-PA" dirty="0"/>
              <a:t>Racionalmente</a:t>
            </a:r>
          </a:p>
          <a:p>
            <a:pPr lvl="1"/>
            <a:r>
              <a:rPr lang="es-PA" dirty="0" smtClean="0"/>
              <a:t>Humanamente</a:t>
            </a:r>
          </a:p>
          <a:p>
            <a:pPr lvl="1"/>
            <a:endParaRPr lang="es-PA" dirty="0"/>
          </a:p>
          <a:p>
            <a:r>
              <a:rPr lang="es-PA" dirty="0" err="1" smtClean="0"/>
              <a:t>Historicamente</a:t>
            </a:r>
            <a:r>
              <a:rPr lang="es-PA" dirty="0" smtClean="0"/>
              <a:t> son las maneras de como se ha visto la IA con diferentes métodos.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11478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339253"/>
              </p:ext>
            </p:extLst>
          </p:nvPr>
        </p:nvGraphicFramePr>
        <p:xfrm>
          <a:off x="482823" y="1299940"/>
          <a:ext cx="10816548" cy="5288137"/>
        </p:xfrm>
        <a:graphic>
          <a:graphicData uri="http://schemas.openxmlformats.org/drawingml/2006/table">
            <a:tbl>
              <a:tblPr/>
              <a:tblGrid>
                <a:gridCol w="5408274">
                  <a:extLst>
                    <a:ext uri="{9D8B030D-6E8A-4147-A177-3AD203B41FA5}">
                      <a16:colId xmlns:a16="http://schemas.microsoft.com/office/drawing/2014/main" val="4202441833"/>
                    </a:ext>
                  </a:extLst>
                </a:gridCol>
                <a:gridCol w="5408274">
                  <a:extLst>
                    <a:ext uri="{9D8B030D-6E8A-4147-A177-3AD203B41FA5}">
                      <a16:colId xmlns:a16="http://schemas.microsoft.com/office/drawing/2014/main" val="3996553458"/>
                    </a:ext>
                  </a:extLst>
                </a:gridCol>
              </a:tblGrid>
              <a:tr h="4309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23090"/>
                  </a:ext>
                </a:extLst>
              </a:tr>
              <a:tr h="22696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Nuevo </a:t>
                      </a:r>
                      <a:r>
                        <a:rPr lang="en-US" dirty="0" err="1" smtClean="0">
                          <a:effectLst/>
                        </a:rPr>
                        <a:t>esfuerzo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exitante</a:t>
                      </a:r>
                      <a:r>
                        <a:rPr lang="en-US" dirty="0" smtClean="0">
                          <a:effectLst/>
                        </a:rPr>
                        <a:t> de </a:t>
                      </a:r>
                      <a:r>
                        <a:rPr lang="en-US" dirty="0" err="1" smtClean="0">
                          <a:effectLst/>
                        </a:rPr>
                        <a:t>hacer</a:t>
                      </a:r>
                      <a:r>
                        <a:rPr lang="en-US" dirty="0" smtClean="0">
                          <a:effectLst/>
                        </a:rPr>
                        <a:t> las </a:t>
                      </a:r>
                      <a:r>
                        <a:rPr lang="en-US" dirty="0" err="1" smtClean="0">
                          <a:effectLst/>
                        </a:rPr>
                        <a:t>computadoras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pensar</a:t>
                      </a:r>
                      <a:r>
                        <a:rPr lang="en-US" baseline="0" dirty="0" smtClean="0">
                          <a:effectLst/>
                        </a:rPr>
                        <a:t>… </a:t>
                      </a:r>
                      <a:r>
                        <a:rPr lang="en-US" i="1" baseline="0" dirty="0" err="1" smtClean="0">
                          <a:effectLst/>
                        </a:rPr>
                        <a:t>máquinas</a:t>
                      </a:r>
                      <a:r>
                        <a:rPr lang="en-US" i="1" baseline="0" dirty="0" smtClean="0">
                          <a:effectLst/>
                        </a:rPr>
                        <a:t> con </a:t>
                      </a:r>
                      <a:r>
                        <a:rPr lang="en-US" i="1" baseline="0" dirty="0" err="1" smtClean="0">
                          <a:effectLst/>
                        </a:rPr>
                        <a:t>mentes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sentido</a:t>
                      </a:r>
                      <a:r>
                        <a:rPr lang="en-US" baseline="0" dirty="0" smtClean="0">
                          <a:effectLst/>
                        </a:rPr>
                        <a:t> complete o </a:t>
                      </a:r>
                      <a:r>
                        <a:rPr lang="en-US" baseline="0" dirty="0" err="1" smtClean="0">
                          <a:effectLst/>
                        </a:rPr>
                        <a:t>literalmente</a:t>
                      </a:r>
                      <a:r>
                        <a:rPr lang="en-US" baseline="0" dirty="0" smtClean="0">
                          <a:effectLst/>
                        </a:rPr>
                        <a:t>” (</a:t>
                      </a:r>
                      <a:r>
                        <a:rPr lang="en-US" baseline="0" dirty="0" err="1" smtClean="0">
                          <a:effectLst/>
                        </a:rPr>
                        <a:t>Haugeland</a:t>
                      </a:r>
                      <a:r>
                        <a:rPr lang="en-US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n-US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n-US" baseline="0" dirty="0" smtClean="0">
                          <a:effectLst/>
                        </a:rPr>
                        <a:t>“La </a:t>
                      </a:r>
                      <a:r>
                        <a:rPr lang="en-US" baseline="0" dirty="0" err="1" smtClean="0">
                          <a:effectLst/>
                        </a:rPr>
                        <a:t>automatización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asociamos</a:t>
                      </a:r>
                      <a:r>
                        <a:rPr lang="en-US" baseline="0" dirty="0" smtClean="0">
                          <a:effectLst/>
                        </a:rPr>
                        <a:t> con </a:t>
                      </a:r>
                      <a:r>
                        <a:rPr lang="en-US" baseline="0" dirty="0" err="1" smtClean="0">
                          <a:effectLst/>
                        </a:rPr>
                        <a:t>pensamiento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humano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como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toma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decisiones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resolución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problemas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aprendizaje</a:t>
                      </a:r>
                      <a:r>
                        <a:rPr lang="en-US" baseline="0" dirty="0" smtClean="0">
                          <a:effectLst/>
                        </a:rPr>
                        <a:t>… “, (Bellman, 1978) 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PA" dirty="0" smtClean="0">
                          <a:effectLst/>
                        </a:rPr>
                        <a:t>“El</a:t>
                      </a:r>
                      <a:r>
                        <a:rPr lang="es-PA" baseline="0" dirty="0" smtClean="0">
                          <a:effectLst/>
                        </a:rPr>
                        <a:t> estudio de facultades mentales a </a:t>
                      </a:r>
                      <a:r>
                        <a:rPr lang="es-PA" baseline="0" dirty="0" err="1" smtClean="0">
                          <a:effectLst/>
                        </a:rPr>
                        <a:t>travez</a:t>
                      </a:r>
                      <a:r>
                        <a:rPr lang="es-PA" baseline="0" dirty="0" smtClean="0">
                          <a:effectLst/>
                        </a:rPr>
                        <a:t> de modelos </a:t>
                      </a:r>
                      <a:r>
                        <a:rPr lang="es-PA" baseline="0" dirty="0" err="1" smtClean="0">
                          <a:effectLst/>
                        </a:rPr>
                        <a:t>computacioneales</a:t>
                      </a:r>
                      <a:r>
                        <a:rPr lang="es-PA" baseline="0" dirty="0" smtClean="0">
                          <a:effectLst/>
                        </a:rPr>
                        <a:t>”, (</a:t>
                      </a:r>
                      <a:r>
                        <a:rPr lang="es-PA" baseline="0" dirty="0" err="1" smtClean="0">
                          <a:effectLst/>
                        </a:rPr>
                        <a:t>Charniak</a:t>
                      </a:r>
                      <a:r>
                        <a:rPr lang="es-PA" baseline="0" dirty="0" smtClean="0">
                          <a:effectLst/>
                        </a:rPr>
                        <a:t> y </a:t>
                      </a:r>
                      <a:r>
                        <a:rPr lang="es-PA" baseline="0" dirty="0" err="1" smtClean="0">
                          <a:effectLst/>
                        </a:rPr>
                        <a:t>McDermott</a:t>
                      </a:r>
                      <a:r>
                        <a:rPr lang="es-PA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“El estudio de las computaciones que hace posible percibir, razonar y actuar”, (Winston, 1992)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516586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32396"/>
                  </a:ext>
                </a:extLst>
              </a:tr>
              <a:tr h="118650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arte de </a:t>
                      </a:r>
                      <a:r>
                        <a:rPr lang="en-US" dirty="0" err="1" smtClean="0">
                          <a:effectLst/>
                        </a:rPr>
                        <a:t>crear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máquinas</a:t>
                      </a:r>
                      <a:r>
                        <a:rPr lang="en-US" dirty="0" smtClean="0">
                          <a:effectLst/>
                        </a:rPr>
                        <a:t> que </a:t>
                      </a:r>
                      <a:r>
                        <a:rPr lang="en-US" dirty="0" err="1" smtClean="0">
                          <a:effectLst/>
                        </a:rPr>
                        <a:t>desempeñan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funciones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requieren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inteligencia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cuando</a:t>
                      </a:r>
                      <a:r>
                        <a:rPr lang="en-US" baseline="0" dirty="0" smtClean="0">
                          <a:effectLst/>
                        </a:rPr>
                        <a:t> son </a:t>
                      </a:r>
                      <a:r>
                        <a:rPr lang="en-US" baseline="0" dirty="0" err="1" smtClean="0">
                          <a:effectLst/>
                        </a:rPr>
                        <a:t>realizadas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por</a:t>
                      </a:r>
                      <a:r>
                        <a:rPr lang="en-US" baseline="0" dirty="0" smtClean="0">
                          <a:effectLst/>
                        </a:rPr>
                        <a:t> personas” (Kurzweil, 1990)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</a:t>
                      </a:r>
                      <a:r>
                        <a:rPr lang="en-US" dirty="0" err="1" smtClean="0">
                          <a:effectLst/>
                        </a:rPr>
                        <a:t>Inteligencia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Computacional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es</a:t>
                      </a:r>
                      <a:r>
                        <a:rPr lang="en-US" dirty="0" smtClean="0">
                          <a:effectLst/>
                        </a:rPr>
                        <a:t> el studio de </a:t>
                      </a:r>
                      <a:r>
                        <a:rPr lang="en-US" dirty="0" err="1" smtClean="0">
                          <a:effectLst/>
                        </a:rPr>
                        <a:t>los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diseños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agentes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inteligentes</a:t>
                      </a:r>
                      <a:r>
                        <a:rPr lang="en-US" baseline="0" dirty="0" smtClean="0">
                          <a:effectLst/>
                        </a:rPr>
                        <a:t>” (Poole et al. 1998)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“IA …  se preocupa del comportamiento inteligente de artefactos”, (</a:t>
                      </a:r>
                      <a:r>
                        <a:rPr lang="es-PA" baseline="0" dirty="0" err="1" smtClean="0">
                          <a:effectLst/>
                        </a:rPr>
                        <a:t>Nillson</a:t>
                      </a:r>
                      <a:r>
                        <a:rPr lang="es-PA" baseline="0" dirty="0" smtClean="0">
                          <a:effectLst/>
                        </a:rPr>
                        <a:t>, 1998)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69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63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Propuesta por Alan Turing</a:t>
            </a:r>
          </a:p>
          <a:p>
            <a:r>
              <a:rPr lang="es-PA" dirty="0" smtClean="0"/>
              <a:t>Prueba </a:t>
            </a:r>
            <a:r>
              <a:rPr lang="es-PA" dirty="0" err="1" smtClean="0"/>
              <a:t>operacinal</a:t>
            </a:r>
            <a:r>
              <a:rPr lang="es-PA" dirty="0" smtClean="0"/>
              <a:t> de inteligencia</a:t>
            </a:r>
          </a:p>
          <a:p>
            <a:pPr lvl="1"/>
            <a:r>
              <a:rPr lang="es-PA" dirty="0" smtClean="0"/>
              <a:t>Prueba de PC </a:t>
            </a:r>
          </a:p>
          <a:p>
            <a:pPr lvl="1"/>
            <a:r>
              <a:rPr lang="es-PA" dirty="0" smtClean="0"/>
              <a:t>Prueba de Humano</a:t>
            </a:r>
          </a:p>
          <a:p>
            <a:pPr lvl="1"/>
            <a:endParaRPr lang="es-PA" dirty="0"/>
          </a:p>
          <a:p>
            <a:r>
              <a:rPr lang="es-PA" dirty="0" smtClean="0"/>
              <a:t>¿Hay diferencia?</a:t>
            </a:r>
          </a:p>
          <a:p>
            <a:r>
              <a:rPr lang="es-PA" dirty="0" smtClean="0"/>
              <a:t>No hay humano en la prueba total, es innecesario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Capacidades</a:t>
            </a:r>
          </a:p>
          <a:p>
            <a:pPr lvl="1"/>
            <a:r>
              <a:rPr lang="es-PA" dirty="0" smtClean="0"/>
              <a:t>Procesamiento de Lenguaje Natural: comunicarse en ingles</a:t>
            </a:r>
          </a:p>
          <a:p>
            <a:pPr lvl="1"/>
            <a:r>
              <a:rPr lang="es-PA" dirty="0" smtClean="0"/>
              <a:t>Representación del conocimiento: almacena lo que ve o escucha</a:t>
            </a:r>
          </a:p>
          <a:p>
            <a:pPr lvl="1"/>
            <a:r>
              <a:rPr lang="es-PA" dirty="0" smtClean="0"/>
              <a:t>Razonamiento Automático: usar estas respuestas para nuevas conclusiones</a:t>
            </a:r>
          </a:p>
          <a:p>
            <a:pPr lvl="1"/>
            <a:r>
              <a:rPr lang="es-PA" dirty="0" smtClean="0"/>
              <a:t>Aprendizaje </a:t>
            </a:r>
            <a:r>
              <a:rPr lang="es-PA" dirty="0" err="1" smtClean="0"/>
              <a:t>Automatico</a:t>
            </a:r>
            <a:r>
              <a:rPr lang="es-PA" dirty="0" smtClean="0"/>
              <a:t>: análisis y extrapolación de patrones</a:t>
            </a:r>
            <a:endParaRPr lang="es-PA" dirty="0"/>
          </a:p>
        </p:txBody>
      </p:sp>
      <p:pic>
        <p:nvPicPr>
          <p:cNvPr id="4100" name="Picture 4" descr="Image result for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29" y="1424708"/>
            <a:ext cx="4948010" cy="32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Prueba Total de Turing</a:t>
            </a:r>
          </a:p>
          <a:p>
            <a:pPr lvl="1"/>
            <a:r>
              <a:rPr lang="es-PA" dirty="0" smtClean="0"/>
              <a:t>Prueba de Percepción del sistema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Se debe cumplir</a:t>
            </a:r>
          </a:p>
          <a:p>
            <a:pPr lvl="1"/>
            <a:r>
              <a:rPr lang="es-PA" dirty="0" err="1" smtClean="0"/>
              <a:t>Vision</a:t>
            </a:r>
            <a:r>
              <a:rPr lang="es-PA" dirty="0" smtClean="0"/>
              <a:t> por computador</a:t>
            </a:r>
          </a:p>
          <a:p>
            <a:pPr lvl="1"/>
            <a:r>
              <a:rPr lang="es-PA" dirty="0" err="1" smtClean="0"/>
              <a:t>Robotica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Las 6 disciplinas componen la IA</a:t>
            </a:r>
            <a:endParaRPr lang="es-PA" dirty="0"/>
          </a:p>
        </p:txBody>
      </p:sp>
      <p:pic>
        <p:nvPicPr>
          <p:cNvPr id="6146" name="Picture 2" descr="Image result for total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086" y="1450498"/>
            <a:ext cx="3558511" cy="25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1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Pensando Humanamente – Modelo Cognitivo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Para un programa pensar como humano debemos saber como piensa el humano</a:t>
            </a:r>
          </a:p>
          <a:p>
            <a:pPr lvl="1"/>
            <a:r>
              <a:rPr lang="es-PA" dirty="0" smtClean="0"/>
              <a:t>Introspección</a:t>
            </a:r>
          </a:p>
          <a:p>
            <a:pPr lvl="2"/>
            <a:r>
              <a:rPr lang="es-PA" dirty="0" smtClean="0"/>
              <a:t>Capturar pensamientos</a:t>
            </a:r>
          </a:p>
          <a:p>
            <a:pPr lvl="1"/>
            <a:r>
              <a:rPr lang="es-PA" dirty="0" smtClean="0"/>
              <a:t>Experimentos Psicológicos</a:t>
            </a:r>
          </a:p>
          <a:p>
            <a:pPr lvl="2"/>
            <a:r>
              <a:rPr lang="es-PA" dirty="0" smtClean="0"/>
              <a:t>Observando acciones</a:t>
            </a:r>
          </a:p>
          <a:p>
            <a:pPr lvl="1"/>
            <a:r>
              <a:rPr lang="es-PA" dirty="0" smtClean="0"/>
              <a:t>Imagen Cerebral</a:t>
            </a:r>
          </a:p>
          <a:p>
            <a:pPr lvl="2"/>
            <a:r>
              <a:rPr lang="es-PA" dirty="0" smtClean="0"/>
              <a:t>Observando el cerebro en acción</a:t>
            </a:r>
          </a:p>
          <a:p>
            <a:pPr lvl="2"/>
            <a:endParaRPr lang="es-PA" dirty="0"/>
          </a:p>
          <a:p>
            <a:r>
              <a:rPr lang="es-PA" dirty="0" smtClean="0"/>
              <a:t>Ciencias cognitivas  </a:t>
            </a:r>
          </a:p>
          <a:p>
            <a:pPr lvl="1"/>
            <a:r>
              <a:rPr lang="es-PA" dirty="0" smtClean="0"/>
              <a:t>modelos de IA de la psicología y mente humana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Confusión</a:t>
            </a:r>
          </a:p>
          <a:p>
            <a:pPr lvl="1"/>
            <a:r>
              <a:rPr lang="es-PA" dirty="0" smtClean="0"/>
              <a:t>Un algoritmo ejecuta bien la tarea</a:t>
            </a:r>
          </a:p>
          <a:p>
            <a:pPr lvl="1"/>
            <a:r>
              <a:rPr lang="es-PA" dirty="0" smtClean="0"/>
              <a:t>Un modelo de IA representa bien la inteligencia humana</a:t>
            </a:r>
            <a:endParaRPr lang="es-PA" dirty="0"/>
          </a:p>
        </p:txBody>
      </p:sp>
      <p:pic>
        <p:nvPicPr>
          <p:cNvPr id="7176" name="Picture 8" descr="Image result for cognitive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88" y="2469662"/>
            <a:ext cx="4448351" cy="31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Aproximación de las Leyes del Pensamiento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6848703" cy="440059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Silogismo</a:t>
            </a:r>
          </a:p>
          <a:p>
            <a:pPr lvl="1"/>
            <a:r>
              <a:rPr lang="es-PA" dirty="0" smtClean="0"/>
              <a:t>Aristóteles – Pensamiento Correcto</a:t>
            </a:r>
          </a:p>
          <a:p>
            <a:pPr lvl="1"/>
            <a:r>
              <a:rPr lang="es-PA" dirty="0" smtClean="0"/>
              <a:t>2 premisas, 1 conclusión</a:t>
            </a:r>
          </a:p>
          <a:p>
            <a:endParaRPr lang="es-PA" dirty="0"/>
          </a:p>
          <a:p>
            <a:r>
              <a:rPr lang="es-PA" dirty="0" smtClean="0"/>
              <a:t>Lógica</a:t>
            </a:r>
          </a:p>
          <a:p>
            <a:pPr lvl="1"/>
            <a:r>
              <a:rPr lang="es-PA" dirty="0" smtClean="0"/>
              <a:t>Supone operaciones mentales</a:t>
            </a:r>
          </a:p>
          <a:p>
            <a:pPr lvl="1"/>
            <a:r>
              <a:rPr lang="es-PA" dirty="0" smtClean="0"/>
              <a:t>Relaciones del mundo y objetos</a:t>
            </a:r>
          </a:p>
          <a:p>
            <a:pPr lvl="1"/>
            <a:r>
              <a:rPr lang="es-PA" dirty="0" smtClean="0"/>
              <a:t>1965 ya existían programadores, problemas con lógica</a:t>
            </a:r>
          </a:p>
          <a:p>
            <a:endParaRPr lang="es-PA" dirty="0" smtClean="0"/>
          </a:p>
          <a:p>
            <a:r>
              <a:rPr lang="es-PA" dirty="0" smtClean="0"/>
              <a:t>Logicismo</a:t>
            </a:r>
          </a:p>
          <a:p>
            <a:pPr lvl="1"/>
            <a:r>
              <a:rPr lang="es-PA" dirty="0" smtClean="0"/>
              <a:t>Lógica + IA</a:t>
            </a:r>
          </a:p>
          <a:p>
            <a:pPr lvl="1"/>
            <a:r>
              <a:rPr lang="es-PA" dirty="0" smtClean="0"/>
              <a:t>Crear sistemas inteligentes</a:t>
            </a:r>
            <a:endParaRPr lang="es-PA" dirty="0"/>
          </a:p>
        </p:txBody>
      </p:sp>
      <p:pic>
        <p:nvPicPr>
          <p:cNvPr id="7180" name="Picture 12" descr="Image result for silogis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21082" r="76875" b="46061"/>
          <a:stretch/>
        </p:blipFill>
        <p:spPr bwMode="auto">
          <a:xfrm>
            <a:off x="6323805" y="1853248"/>
            <a:ext cx="1763485" cy="16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5487549" y="4920635"/>
            <a:ext cx="6074227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Problemas/</a:t>
            </a:r>
            <a:r>
              <a:rPr lang="es-PA" dirty="0" err="1" smtClean="0"/>
              <a:t>Obstaculos</a:t>
            </a:r>
            <a:endParaRPr lang="es-PA" dirty="0" smtClean="0"/>
          </a:p>
          <a:p>
            <a:pPr lvl="1"/>
            <a:r>
              <a:rPr lang="es-PA" dirty="0" smtClean="0"/>
              <a:t>Conocimiento por </a:t>
            </a:r>
            <a:r>
              <a:rPr lang="es-PA" dirty="0" err="1" smtClean="0"/>
              <a:t>ntoación</a:t>
            </a:r>
            <a:r>
              <a:rPr lang="es-PA" dirty="0" smtClean="0"/>
              <a:t> lógica</a:t>
            </a:r>
          </a:p>
          <a:p>
            <a:pPr lvl="1"/>
            <a:r>
              <a:rPr lang="es-PA" dirty="0" smtClean="0"/>
              <a:t>El resolver un problema en principio vs práctica</a:t>
            </a:r>
          </a:p>
          <a:p>
            <a:pPr lvl="2"/>
            <a:r>
              <a:rPr lang="es-PA" dirty="0" smtClean="0"/>
              <a:t>Escasea el recurso computacional con unos pocos cientos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61957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Aristóteles (348-322 A.C.)</a:t>
            </a:r>
          </a:p>
          <a:p>
            <a:pPr lvl="1"/>
            <a:r>
              <a:rPr lang="es-PA" dirty="0" smtClean="0"/>
              <a:t>Leyes precisas que gobiernan el cerebro</a:t>
            </a:r>
          </a:p>
          <a:p>
            <a:pPr lvl="1"/>
            <a:r>
              <a:rPr lang="es-PA" dirty="0" smtClean="0"/>
              <a:t>Silogismo</a:t>
            </a:r>
          </a:p>
          <a:p>
            <a:r>
              <a:rPr lang="es-PA" dirty="0" err="1" smtClean="0"/>
              <a:t>Ramon</a:t>
            </a:r>
            <a:r>
              <a:rPr lang="es-PA" dirty="0" smtClean="0"/>
              <a:t> </a:t>
            </a:r>
            <a:r>
              <a:rPr lang="es-PA" dirty="0" err="1" smtClean="0"/>
              <a:t>Lull</a:t>
            </a:r>
            <a:r>
              <a:rPr lang="es-PA" dirty="0" smtClean="0"/>
              <a:t> (1315 D.C.) </a:t>
            </a:r>
          </a:p>
          <a:p>
            <a:pPr lvl="1"/>
            <a:r>
              <a:rPr lang="es-PA" dirty="0" smtClean="0"/>
              <a:t>Inteligencia en base a artefactos mecánicos</a:t>
            </a:r>
          </a:p>
          <a:p>
            <a:r>
              <a:rPr lang="es-PA" dirty="0" smtClean="0"/>
              <a:t>Thomas Hobbes (1588-1679)</a:t>
            </a:r>
          </a:p>
          <a:p>
            <a:pPr lvl="1"/>
            <a:r>
              <a:rPr lang="es-PA" dirty="0" smtClean="0"/>
              <a:t>Razonamiento por medio de computación numérica</a:t>
            </a:r>
          </a:p>
          <a:p>
            <a:pPr lvl="1"/>
            <a:r>
              <a:rPr lang="es-PA" dirty="0" smtClean="0"/>
              <a:t>Aún no existía el computador</a:t>
            </a:r>
          </a:p>
          <a:p>
            <a:r>
              <a:rPr lang="es-PA" dirty="0" smtClean="0"/>
              <a:t>Leonardo Da Vinci</a:t>
            </a:r>
          </a:p>
          <a:p>
            <a:pPr lvl="1"/>
            <a:r>
              <a:rPr lang="es-PA" dirty="0" smtClean="0"/>
              <a:t>Diseño (no construido) una calculadora mecánica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150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Wilhelm </a:t>
            </a:r>
            <a:r>
              <a:rPr lang="es-PA" dirty="0" err="1" smtClean="0"/>
              <a:t>Schikard</a:t>
            </a:r>
            <a:r>
              <a:rPr lang="es-PA" dirty="0" smtClean="0"/>
              <a:t> (1592 – 1635)</a:t>
            </a:r>
          </a:p>
          <a:p>
            <a:pPr lvl="1"/>
            <a:r>
              <a:rPr lang="es-PA" dirty="0" smtClean="0"/>
              <a:t>Primera calculadora mecánica</a:t>
            </a:r>
          </a:p>
          <a:p>
            <a:r>
              <a:rPr lang="es-PA" dirty="0" smtClean="0"/>
              <a:t>Blaise Pascal (1623 – 1662)</a:t>
            </a:r>
          </a:p>
          <a:p>
            <a:pPr lvl="1"/>
            <a:r>
              <a:rPr lang="es-PA" dirty="0" err="1" smtClean="0"/>
              <a:t>Pascalina</a:t>
            </a:r>
            <a:endParaRPr lang="es-PA" dirty="0" smtClean="0"/>
          </a:p>
          <a:p>
            <a:r>
              <a:rPr lang="es-PA" dirty="0" smtClean="0"/>
              <a:t>Thomas Hobbes (1651)</a:t>
            </a:r>
          </a:p>
          <a:p>
            <a:pPr lvl="1"/>
            <a:r>
              <a:rPr lang="es-PA" dirty="0" smtClean="0"/>
              <a:t>Sugiere en su libro </a:t>
            </a:r>
            <a:r>
              <a:rPr lang="es-PA" dirty="0" err="1" smtClean="0"/>
              <a:t>Leviathan</a:t>
            </a:r>
            <a:r>
              <a:rPr lang="es-PA" dirty="0" smtClean="0"/>
              <a:t> un “animal artificial”</a:t>
            </a:r>
          </a:p>
          <a:p>
            <a:r>
              <a:rPr lang="es-PA" dirty="0" smtClean="0"/>
              <a:t>Descartes</a:t>
            </a:r>
          </a:p>
          <a:p>
            <a:pPr lvl="1"/>
            <a:r>
              <a:rPr lang="es-PA" dirty="0" err="1" smtClean="0"/>
              <a:t>Racionalizmo</a:t>
            </a:r>
            <a:r>
              <a:rPr lang="es-PA" dirty="0" smtClean="0"/>
              <a:t>:  poder de razonamiento</a:t>
            </a:r>
          </a:p>
          <a:p>
            <a:pPr lvl="1"/>
            <a:r>
              <a:rPr lang="es-PA" dirty="0" smtClean="0"/>
              <a:t>Dualismo:  aquí los humanos tienen dualidad, sin embargo no los animales</a:t>
            </a:r>
          </a:p>
          <a:p>
            <a:r>
              <a:rPr lang="es-PA" dirty="0" smtClean="0"/>
              <a:t>Materialismo</a:t>
            </a:r>
          </a:p>
          <a:p>
            <a:pPr lvl="1"/>
            <a:r>
              <a:rPr lang="es-PA" dirty="0" smtClean="0"/>
              <a:t>El cerebro opera de acuerdo a las leyes físicas que constituyen la mente.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3612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err="1" smtClean="0"/>
              <a:t>Empirisismo</a:t>
            </a:r>
            <a:endParaRPr lang="es-PA" dirty="0"/>
          </a:p>
          <a:p>
            <a:pPr lvl="1"/>
            <a:r>
              <a:rPr lang="es-PA" dirty="0" smtClean="0"/>
              <a:t>Francis Bacon (1561 – 1626)</a:t>
            </a:r>
          </a:p>
          <a:p>
            <a:r>
              <a:rPr lang="es-PA" dirty="0" smtClean="0"/>
              <a:t>Inducción, David Hume,1776</a:t>
            </a:r>
          </a:p>
          <a:p>
            <a:pPr lvl="1"/>
            <a:r>
              <a:rPr lang="es-PA" dirty="0" smtClean="0"/>
              <a:t>Las reglas generales son adquiridas por acciones repetitivas</a:t>
            </a:r>
          </a:p>
          <a:p>
            <a:r>
              <a:rPr lang="es-PA" dirty="0" smtClean="0"/>
              <a:t>Positivismo Lógico, Rudolf </a:t>
            </a:r>
            <a:r>
              <a:rPr lang="es-PA" dirty="0" err="1" smtClean="0"/>
              <a:t>Carnap</a:t>
            </a:r>
            <a:r>
              <a:rPr lang="es-PA" dirty="0" smtClean="0"/>
              <a:t> (1891 – 1970)</a:t>
            </a:r>
          </a:p>
          <a:p>
            <a:pPr lvl="1"/>
            <a:r>
              <a:rPr lang="es-PA" dirty="0" smtClean="0"/>
              <a:t>Combina Racionalismo y Positivismo</a:t>
            </a:r>
          </a:p>
          <a:p>
            <a:r>
              <a:rPr lang="es-PA" dirty="0" smtClean="0"/>
              <a:t>Teoría de la Confirmación (</a:t>
            </a:r>
            <a:r>
              <a:rPr lang="es-PA" dirty="0" err="1" smtClean="0"/>
              <a:t>Carnap</a:t>
            </a:r>
            <a:r>
              <a:rPr lang="es-PA" dirty="0" smtClean="0"/>
              <a:t> &amp; </a:t>
            </a:r>
            <a:r>
              <a:rPr lang="es-PA" dirty="0" err="1" smtClean="0"/>
              <a:t>Hempel</a:t>
            </a:r>
            <a:r>
              <a:rPr lang="es-PA" dirty="0" smtClean="0"/>
              <a:t>, 1905-1997)</a:t>
            </a:r>
          </a:p>
          <a:p>
            <a:pPr lvl="1"/>
            <a:r>
              <a:rPr lang="es-PA" dirty="0" smtClean="0"/>
              <a:t>Analiza la teoría de adquisición con experiencia</a:t>
            </a:r>
          </a:p>
          <a:p>
            <a:pPr lvl="1"/>
            <a:r>
              <a:rPr lang="es-PA" dirty="0" smtClean="0"/>
              <a:t>Conexión entre conocimiento y acciones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444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Reglas</a:t>
            </a:r>
          </a:p>
          <a:p>
            <a:r>
              <a:rPr lang="es-PA" dirty="0" smtClean="0"/>
              <a:t>Computación</a:t>
            </a:r>
          </a:p>
          <a:p>
            <a:r>
              <a:rPr lang="es-PA" dirty="0" smtClean="0"/>
              <a:t>Razonamiento de cierta información</a:t>
            </a:r>
          </a:p>
          <a:p>
            <a:endParaRPr lang="es-PA" dirty="0" smtClean="0"/>
          </a:p>
          <a:p>
            <a:r>
              <a:rPr lang="es-PA" dirty="0" smtClean="0"/>
              <a:t>Algoritmo</a:t>
            </a:r>
          </a:p>
          <a:p>
            <a:pPr lvl="1"/>
            <a:r>
              <a:rPr lang="es-PA" dirty="0" smtClean="0"/>
              <a:t>Algoritmo Euclidiano de máximo común divisor</a:t>
            </a:r>
          </a:p>
          <a:p>
            <a:pPr lvl="2"/>
            <a:r>
              <a:rPr lang="es-PA" dirty="0" smtClean="0"/>
              <a:t>Primer algoritmo</a:t>
            </a:r>
          </a:p>
          <a:p>
            <a:pPr lvl="1"/>
            <a:r>
              <a:rPr lang="es-PA" dirty="0" smtClean="0"/>
              <a:t>Al </a:t>
            </a:r>
            <a:r>
              <a:rPr lang="es-PA" dirty="0" err="1" smtClean="0"/>
              <a:t>Knowarazmi</a:t>
            </a:r>
            <a:endParaRPr lang="es-PA" dirty="0" smtClean="0"/>
          </a:p>
          <a:p>
            <a:pPr lvl="2"/>
            <a:r>
              <a:rPr lang="es-PA" dirty="0" smtClean="0"/>
              <a:t>Algebra y números</a:t>
            </a:r>
          </a:p>
          <a:p>
            <a:pPr lvl="2"/>
            <a:endParaRPr lang="es-PA" dirty="0"/>
          </a:p>
        </p:txBody>
      </p:sp>
      <p:pic>
        <p:nvPicPr>
          <p:cNvPr id="9218" name="Picture 2" descr="Image result for AI m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18" y="1356332"/>
            <a:ext cx="4213226" cy="2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l-Khwariz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561" y="3901042"/>
            <a:ext cx="2139427" cy="28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George Boole (Siglo XIX)</a:t>
            </a:r>
          </a:p>
          <a:p>
            <a:pPr lvl="1"/>
            <a:r>
              <a:rPr lang="es-PA" dirty="0" smtClean="0"/>
              <a:t>Conceptos matemáticos basados en deducción (Algebra Booleana)</a:t>
            </a:r>
          </a:p>
          <a:p>
            <a:r>
              <a:rPr lang="es-PA" dirty="0" err="1" smtClean="0"/>
              <a:t>Kurt</a:t>
            </a:r>
            <a:r>
              <a:rPr lang="es-PA" dirty="0" smtClean="0"/>
              <a:t> </a:t>
            </a:r>
            <a:r>
              <a:rPr lang="es-PA" dirty="0" err="1" smtClean="0"/>
              <a:t>Godel</a:t>
            </a:r>
            <a:r>
              <a:rPr lang="es-PA" dirty="0"/>
              <a:t> </a:t>
            </a:r>
            <a:r>
              <a:rPr lang="es-PA" dirty="0" smtClean="0"/>
              <a:t>(1906-1978)</a:t>
            </a:r>
          </a:p>
          <a:p>
            <a:pPr lvl="1"/>
            <a:r>
              <a:rPr lang="es-PA" dirty="0" smtClean="0"/>
              <a:t>Primera orden lógica, no captura el principio de inducción</a:t>
            </a:r>
          </a:p>
          <a:p>
            <a:pPr lvl="1"/>
            <a:r>
              <a:rPr lang="es-PA" dirty="0" smtClean="0"/>
              <a:t>Teorema de “</a:t>
            </a:r>
            <a:r>
              <a:rPr lang="es-PA" dirty="0" err="1" smtClean="0"/>
              <a:t>descompletación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En cualquier lógica de números naturales hay lógicas no probables con sentido teórico</a:t>
            </a:r>
          </a:p>
          <a:p>
            <a:pPr lvl="2"/>
            <a:r>
              <a:rPr lang="es-PA" dirty="0" smtClean="0"/>
              <a:t>Funciones con enteros no pueden ser representadas por algoritmos</a:t>
            </a:r>
          </a:p>
          <a:p>
            <a:r>
              <a:rPr lang="es-PA" dirty="0" smtClean="0"/>
              <a:t>Alan Turing</a:t>
            </a:r>
          </a:p>
          <a:p>
            <a:pPr lvl="1"/>
            <a:r>
              <a:rPr lang="es-PA" dirty="0" smtClean="0"/>
              <a:t>Ningún programa de máquina dará un resultado, de una entrada, o correr siempre</a:t>
            </a:r>
          </a:p>
          <a:p>
            <a:r>
              <a:rPr lang="es-PA" dirty="0" smtClean="0"/>
              <a:t>Trazabilidad</a:t>
            </a:r>
          </a:p>
          <a:p>
            <a:pPr lvl="1"/>
            <a:r>
              <a:rPr lang="es-PA" dirty="0" smtClean="0"/>
              <a:t>Complejidad de cómputo crece exponencialmente</a:t>
            </a:r>
          </a:p>
          <a:p>
            <a:pPr lvl="1"/>
            <a:r>
              <a:rPr lang="es-PA" dirty="0" smtClean="0"/>
              <a:t>Tamaño de Instancias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878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Teoría de la Probabilidad!</a:t>
            </a:r>
          </a:p>
          <a:p>
            <a:pPr lvl="1"/>
            <a:r>
              <a:rPr lang="es-PA" dirty="0" err="1" smtClean="0"/>
              <a:t>Gerolamo</a:t>
            </a:r>
            <a:r>
              <a:rPr lang="es-PA" dirty="0" smtClean="0"/>
              <a:t> </a:t>
            </a:r>
            <a:r>
              <a:rPr lang="es-PA" dirty="0" err="1" smtClean="0"/>
              <a:t>Cardano</a:t>
            </a:r>
            <a:r>
              <a:rPr lang="es-PA" dirty="0" smtClean="0"/>
              <a:t>, Blaise Pascal, Pierre Fermat</a:t>
            </a:r>
          </a:p>
          <a:p>
            <a:pPr lvl="1"/>
            <a:r>
              <a:rPr lang="es-PA" dirty="0" smtClean="0"/>
              <a:t>Predecir el futuro en juegos de azar y asignar pagos a jugadores</a:t>
            </a:r>
          </a:p>
          <a:p>
            <a:pPr lvl="1"/>
            <a:r>
              <a:rPr lang="es-PA" dirty="0" smtClean="0"/>
              <a:t>Mediciones Inciertas, muy útil en ciencias cuantitativas</a:t>
            </a:r>
          </a:p>
          <a:p>
            <a:pPr lvl="1"/>
            <a:endParaRPr lang="es-PA" dirty="0"/>
          </a:p>
          <a:p>
            <a:r>
              <a:rPr lang="es-PA" dirty="0" smtClean="0"/>
              <a:t>Regla de </a:t>
            </a:r>
            <a:r>
              <a:rPr lang="es-PA" dirty="0" err="1" smtClean="0"/>
              <a:t>Bayes</a:t>
            </a:r>
            <a:endParaRPr lang="es-PA" dirty="0" smtClean="0"/>
          </a:p>
          <a:p>
            <a:pPr lvl="1"/>
            <a:r>
              <a:rPr lang="es-PA" dirty="0" smtClean="0"/>
              <a:t>Actualizar probabilidades basada en nueva evidencia</a:t>
            </a:r>
          </a:p>
          <a:p>
            <a:pPr lvl="1"/>
            <a:r>
              <a:rPr lang="es-PA" dirty="0" smtClean="0"/>
              <a:t>Razonamiento incierto en IA</a:t>
            </a:r>
          </a:p>
        </p:txBody>
      </p:sp>
      <p:pic>
        <p:nvPicPr>
          <p:cNvPr id="14340" name="Picture 4" descr="Image result for pierre fermat gamb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80" y="1616529"/>
            <a:ext cx="3380620" cy="19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Bayes R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4252572"/>
            <a:ext cx="3667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Decisiones basado en paga máxima</a:t>
            </a:r>
          </a:p>
          <a:p>
            <a:r>
              <a:rPr lang="es-PA" dirty="0" smtClean="0"/>
              <a:t>Cuando otros no siguen en juego</a:t>
            </a:r>
          </a:p>
          <a:p>
            <a:r>
              <a:rPr lang="es-PA" dirty="0" smtClean="0"/>
              <a:t>Pagas en un futuro lejano</a:t>
            </a:r>
          </a:p>
          <a:p>
            <a:endParaRPr lang="es-PA" dirty="0"/>
          </a:p>
          <a:p>
            <a:r>
              <a:rPr lang="es-PA" dirty="0" smtClean="0"/>
              <a:t>Teoría de la decisión</a:t>
            </a:r>
          </a:p>
          <a:p>
            <a:pPr lvl="1"/>
            <a:r>
              <a:rPr lang="es-PA" dirty="0" smtClean="0"/>
              <a:t>Combina probabilidad con teoría de </a:t>
            </a:r>
            <a:r>
              <a:rPr lang="es-PA" dirty="0" err="1" smtClean="0"/>
              <a:t>utildad</a:t>
            </a:r>
            <a:endParaRPr lang="es-PA" dirty="0" smtClean="0"/>
          </a:p>
          <a:p>
            <a:pPr lvl="1"/>
            <a:r>
              <a:rPr lang="es-PA" dirty="0" smtClean="0"/>
              <a:t>Toma de decisiones económicas</a:t>
            </a:r>
          </a:p>
          <a:p>
            <a:pPr lvl="1"/>
            <a:r>
              <a:rPr lang="es-PA" dirty="0" smtClean="0"/>
              <a:t>Pequeños mercados son tratados como juego</a:t>
            </a:r>
          </a:p>
          <a:p>
            <a:r>
              <a:rPr lang="es-PA" dirty="0" smtClean="0"/>
              <a:t>Teoría de Juegos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Newmann</a:t>
            </a:r>
            <a:r>
              <a:rPr lang="es-PA" dirty="0" smtClean="0"/>
              <a:t> &amp; </a:t>
            </a:r>
            <a:r>
              <a:rPr lang="es-PA" dirty="0" err="1" smtClean="0"/>
              <a:t>Morgenstern</a:t>
            </a:r>
            <a:endParaRPr lang="es-PA" dirty="0" smtClean="0"/>
          </a:p>
          <a:p>
            <a:pPr lvl="1"/>
            <a:r>
              <a:rPr lang="es-PA" dirty="0" smtClean="0"/>
              <a:t>Puede aparecer un agente que </a:t>
            </a:r>
            <a:r>
              <a:rPr lang="es-PA" dirty="0" err="1" smtClean="0"/>
              <a:t>adpote</a:t>
            </a:r>
            <a:r>
              <a:rPr lang="es-PA" dirty="0" smtClean="0"/>
              <a:t> políticas racionales</a:t>
            </a:r>
          </a:p>
        </p:txBody>
      </p:sp>
    </p:spTree>
    <p:extLst>
      <p:ext uri="{BB962C8B-B14F-4D97-AF65-F5344CB8AC3E}">
        <p14:creationId xmlns:p14="http://schemas.microsoft.com/office/powerpoint/2010/main" val="353181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tratan decisiones racionales de acciones </a:t>
            </a:r>
            <a:r>
              <a:rPr lang="es-PA" dirty="0" err="1" smtClean="0"/>
              <a:t>ambigüas</a:t>
            </a:r>
            <a:r>
              <a:rPr lang="es-PA" dirty="0" smtClean="0"/>
              <a:t>?</a:t>
            </a:r>
          </a:p>
          <a:p>
            <a:pPr lvl="1"/>
            <a:r>
              <a:rPr lang="es-PA" dirty="0" smtClean="0"/>
              <a:t>Guerra Mundial II</a:t>
            </a:r>
          </a:p>
          <a:p>
            <a:pPr lvl="1"/>
            <a:r>
              <a:rPr lang="es-PA" dirty="0" smtClean="0"/>
              <a:t>Toma de decisiones complejas</a:t>
            </a:r>
          </a:p>
          <a:p>
            <a:pPr lvl="1"/>
            <a:r>
              <a:rPr lang="es-PA" dirty="0" smtClean="0"/>
              <a:t>Richard </a:t>
            </a:r>
            <a:r>
              <a:rPr lang="es-PA" dirty="0" err="1" smtClean="0"/>
              <a:t>Bellman</a:t>
            </a:r>
            <a:endParaRPr lang="es-PA" dirty="0"/>
          </a:p>
          <a:p>
            <a:pPr lvl="2"/>
            <a:r>
              <a:rPr lang="es-PA" dirty="0" smtClean="0"/>
              <a:t>Proceso de Decisión de </a:t>
            </a:r>
            <a:r>
              <a:rPr lang="es-PA" dirty="0" err="1" smtClean="0"/>
              <a:t>Markov</a:t>
            </a:r>
            <a:endParaRPr lang="es-PA" dirty="0"/>
          </a:p>
          <a:p>
            <a:pPr lvl="1"/>
            <a:r>
              <a:rPr lang="es-PA" dirty="0" smtClean="0"/>
              <a:t>Y otros…</a:t>
            </a:r>
          </a:p>
        </p:txBody>
      </p:sp>
      <p:pic>
        <p:nvPicPr>
          <p:cNvPr id="16386" name="Picture 2" descr="Image result for Bellman Eq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85" y="3020672"/>
            <a:ext cx="5774871" cy="250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7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491490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Estudia le sistema nervioso</a:t>
            </a:r>
          </a:p>
          <a:p>
            <a:pPr lvl="1"/>
            <a:r>
              <a:rPr lang="es-PA" dirty="0" smtClean="0"/>
              <a:t>Cerebro</a:t>
            </a:r>
          </a:p>
          <a:p>
            <a:pPr lvl="1"/>
            <a:r>
              <a:rPr lang="es-PA" dirty="0" smtClean="0"/>
              <a:t>Como desarrollamos el pensamiento</a:t>
            </a:r>
          </a:p>
          <a:p>
            <a:pPr lvl="1"/>
            <a:endParaRPr lang="es-PA" dirty="0"/>
          </a:p>
          <a:p>
            <a:r>
              <a:rPr lang="es-PA" dirty="0" smtClean="0"/>
              <a:t>Paul Broca</a:t>
            </a:r>
            <a:endParaRPr lang="es-PA" dirty="0"/>
          </a:p>
          <a:p>
            <a:pPr lvl="1"/>
            <a:r>
              <a:rPr lang="es-PA" dirty="0" smtClean="0"/>
              <a:t>Estudio de Afasia (déficit vocal)</a:t>
            </a:r>
          </a:p>
          <a:p>
            <a:pPr lvl="1"/>
            <a:r>
              <a:rPr lang="es-PA" dirty="0" smtClean="0"/>
              <a:t>Se conocía poco de nervios cerebrales</a:t>
            </a:r>
          </a:p>
          <a:p>
            <a:pPr lvl="1"/>
            <a:endParaRPr lang="es-PA" dirty="0"/>
          </a:p>
          <a:p>
            <a:r>
              <a:rPr lang="es-PA" dirty="0" smtClean="0"/>
              <a:t>Camilo Golgi (1843 – 1926)</a:t>
            </a:r>
          </a:p>
          <a:p>
            <a:pPr lvl="1"/>
            <a:r>
              <a:rPr lang="es-PA" dirty="0" smtClean="0"/>
              <a:t>Observación de Neuronas</a:t>
            </a:r>
          </a:p>
          <a:p>
            <a:pPr lvl="1"/>
            <a:r>
              <a:rPr lang="es-PA" dirty="0" smtClean="0"/>
              <a:t>Santiago Ramón y Cajal</a:t>
            </a:r>
          </a:p>
          <a:p>
            <a:r>
              <a:rPr lang="es-PA" dirty="0" err="1" smtClean="0"/>
              <a:t>Nicolas</a:t>
            </a:r>
            <a:r>
              <a:rPr lang="es-PA" dirty="0" smtClean="0"/>
              <a:t> </a:t>
            </a:r>
            <a:r>
              <a:rPr lang="es-PA" dirty="0" err="1" smtClean="0"/>
              <a:t>Rashevsky</a:t>
            </a:r>
            <a:r>
              <a:rPr lang="es-PA" dirty="0" smtClean="0"/>
              <a:t> (1936, 1938)</a:t>
            </a:r>
          </a:p>
          <a:p>
            <a:pPr lvl="1"/>
            <a:r>
              <a:rPr lang="es-PA" dirty="0" smtClean="0"/>
              <a:t>Primer modelo matemático del sistema nervioso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68" y="1992086"/>
            <a:ext cx="6474831" cy="31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Generar el proceso cognitivo</a:t>
            </a:r>
          </a:p>
          <a:p>
            <a:pPr lvl="1"/>
            <a:r>
              <a:rPr lang="es-PA" dirty="0" smtClean="0"/>
              <a:t>Colección de Células llevan a acciones y conciencia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Singularidad</a:t>
            </a:r>
          </a:p>
          <a:p>
            <a:pPr lvl="1"/>
            <a:r>
              <a:rPr lang="es-PA" dirty="0" err="1" smtClean="0"/>
              <a:t>Vinge</a:t>
            </a:r>
            <a:r>
              <a:rPr lang="es-PA" dirty="0" smtClean="0"/>
              <a:t>, 1993; </a:t>
            </a:r>
            <a:r>
              <a:rPr lang="es-PA" dirty="0" err="1" smtClean="0"/>
              <a:t>Kurzweil</a:t>
            </a:r>
            <a:r>
              <a:rPr lang="es-PA" dirty="0" smtClean="0"/>
              <a:t>, 2005</a:t>
            </a:r>
          </a:p>
          <a:p>
            <a:pPr lvl="1"/>
            <a:r>
              <a:rPr lang="es-PA" dirty="0" smtClean="0"/>
              <a:t>Sin diferencia entre IA y humanos</a:t>
            </a:r>
          </a:p>
          <a:p>
            <a:pPr lvl="1"/>
            <a:r>
              <a:rPr lang="es-PA" dirty="0" smtClean="0"/>
              <a:t>Aún con la supercomputadora no sabemos llegar a AGI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59" y="2269672"/>
            <a:ext cx="961752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8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Psicología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¿Cómo pensamos los humanos y animales?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Helmontz</a:t>
            </a:r>
            <a:r>
              <a:rPr lang="es-PA" dirty="0"/>
              <a:t> </a:t>
            </a:r>
            <a:r>
              <a:rPr lang="es-PA" dirty="0" smtClean="0"/>
              <a:t>– 1821 – 1894</a:t>
            </a:r>
          </a:p>
          <a:p>
            <a:pPr lvl="2"/>
            <a:r>
              <a:rPr lang="es-PA" dirty="0" smtClean="0"/>
              <a:t>Estudio de visión humana “</a:t>
            </a:r>
            <a:r>
              <a:rPr lang="es-PA" dirty="0" err="1" smtClean="0"/>
              <a:t>Handbook</a:t>
            </a:r>
            <a:r>
              <a:rPr lang="es-PA" dirty="0" smtClean="0"/>
              <a:t> of </a:t>
            </a:r>
            <a:r>
              <a:rPr lang="es-PA" dirty="0" err="1" smtClean="0"/>
              <a:t>Psycological</a:t>
            </a:r>
            <a:r>
              <a:rPr lang="es-PA" dirty="0" smtClean="0"/>
              <a:t> </a:t>
            </a:r>
            <a:r>
              <a:rPr lang="es-PA" dirty="0" err="1" smtClean="0"/>
              <a:t>Optics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Estudio de animales de una manera experimental</a:t>
            </a:r>
          </a:p>
          <a:p>
            <a:pPr lvl="1"/>
            <a:r>
              <a:rPr lang="es-PA" dirty="0" smtClean="0"/>
              <a:t>John Watson 1878 – 1958 </a:t>
            </a:r>
          </a:p>
          <a:p>
            <a:pPr lvl="2"/>
            <a:r>
              <a:rPr lang="es-PA" dirty="0" err="1" smtClean="0"/>
              <a:t>Teoria</a:t>
            </a:r>
            <a:r>
              <a:rPr lang="es-PA" dirty="0" smtClean="0"/>
              <a:t> </a:t>
            </a:r>
            <a:r>
              <a:rPr lang="es-PA" dirty="0" err="1" smtClean="0"/>
              <a:t>comportamientista</a:t>
            </a:r>
            <a:endParaRPr lang="es-PA" dirty="0" smtClean="0"/>
          </a:p>
          <a:p>
            <a:pPr lvl="2"/>
            <a:r>
              <a:rPr lang="es-PA" dirty="0" smtClean="0"/>
              <a:t>Estudiaban solo los estímulos (entradas -&gt; respuesta)</a:t>
            </a:r>
          </a:p>
          <a:p>
            <a:pPr lvl="2"/>
            <a:endParaRPr lang="es-PA" dirty="0"/>
          </a:p>
          <a:p>
            <a:pPr lvl="1"/>
            <a:r>
              <a:rPr lang="es-PA" dirty="0" err="1" smtClean="0"/>
              <a:t>Psicologia</a:t>
            </a:r>
            <a:r>
              <a:rPr lang="es-PA" dirty="0" smtClean="0"/>
              <a:t> Cognitiva</a:t>
            </a:r>
          </a:p>
          <a:p>
            <a:pPr lvl="2"/>
            <a:r>
              <a:rPr lang="es-PA" dirty="0" smtClean="0"/>
              <a:t>Ve el cerebro como una plataforma de procesamiento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769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err="1" smtClean="0"/>
              <a:t>Ingenieria</a:t>
            </a:r>
            <a:r>
              <a:rPr lang="es-PA" dirty="0" smtClean="0"/>
              <a:t> Computacional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¿Cómo podemos realizar una computadora eficiente?</a:t>
            </a:r>
          </a:p>
          <a:p>
            <a:pPr lvl="1"/>
            <a:r>
              <a:rPr lang="es-PA" dirty="0" smtClean="0"/>
              <a:t>Se necesita</a:t>
            </a:r>
          </a:p>
          <a:p>
            <a:pPr lvl="2"/>
            <a:r>
              <a:rPr lang="es-PA" dirty="0" smtClean="0"/>
              <a:t>Inteligencia </a:t>
            </a:r>
          </a:p>
          <a:p>
            <a:pPr lvl="2"/>
            <a:r>
              <a:rPr lang="es-PA" dirty="0" smtClean="0"/>
              <a:t>Artefacto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La primera PC con operaciones</a:t>
            </a:r>
          </a:p>
          <a:p>
            <a:pPr lvl="2"/>
            <a:r>
              <a:rPr lang="es-PA" dirty="0" smtClean="0"/>
              <a:t>Alan Turing – 1940</a:t>
            </a:r>
          </a:p>
          <a:p>
            <a:pPr lvl="1"/>
            <a:r>
              <a:rPr lang="es-PA" dirty="0" smtClean="0"/>
              <a:t>La primera PC con operaciones programables</a:t>
            </a:r>
          </a:p>
          <a:p>
            <a:pPr lvl="2"/>
            <a:r>
              <a:rPr lang="es-PA" dirty="0" smtClean="0"/>
              <a:t>Z-3, Zuze-1941</a:t>
            </a:r>
          </a:p>
          <a:p>
            <a:pPr lvl="2"/>
            <a:r>
              <a:rPr lang="es-PA" dirty="0" smtClean="0"/>
              <a:t>Puntos flotantes</a:t>
            </a:r>
          </a:p>
          <a:p>
            <a:pPr lvl="2"/>
            <a:r>
              <a:rPr lang="es-PA" dirty="0" smtClean="0"/>
              <a:t>El primer lenguaje de alto nivel</a:t>
            </a:r>
          </a:p>
          <a:p>
            <a:pPr lvl="1"/>
            <a:r>
              <a:rPr lang="es-PA" dirty="0" smtClean="0"/>
              <a:t>Primera PC electrónica</a:t>
            </a:r>
          </a:p>
          <a:p>
            <a:pPr lvl="2"/>
            <a:r>
              <a:rPr lang="es-PA" dirty="0" smtClean="0"/>
              <a:t>ABC, Iowa </a:t>
            </a:r>
            <a:r>
              <a:rPr lang="es-PA" dirty="0" err="1" smtClean="0"/>
              <a:t>State</a:t>
            </a:r>
            <a:r>
              <a:rPr lang="es-PA" dirty="0" smtClean="0"/>
              <a:t> U… ENIAC</a:t>
            </a:r>
            <a:endParaRPr lang="es-PA" dirty="0"/>
          </a:p>
          <a:p>
            <a:pPr lvl="2"/>
            <a:endParaRPr lang="es-PA" dirty="0"/>
          </a:p>
          <a:p>
            <a:endParaRPr lang="es-PA" dirty="0" smtClean="0"/>
          </a:p>
        </p:txBody>
      </p:sp>
      <p:pic>
        <p:nvPicPr>
          <p:cNvPr id="1026" name="Picture 2" descr="Image result for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57" y="1601725"/>
            <a:ext cx="3140133" cy="164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-3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274" y="3699933"/>
            <a:ext cx="2878667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err="1" smtClean="0"/>
              <a:t>Ingenieria</a:t>
            </a:r>
            <a:r>
              <a:rPr lang="es-PA" dirty="0" smtClean="0"/>
              <a:t> Computacional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Actualmente</a:t>
            </a:r>
          </a:p>
          <a:p>
            <a:pPr lvl="1"/>
            <a:r>
              <a:rPr lang="es-PA" dirty="0" smtClean="0"/>
              <a:t>Alta escala de integración</a:t>
            </a:r>
          </a:p>
          <a:p>
            <a:pPr lvl="1"/>
            <a:r>
              <a:rPr lang="es-PA" dirty="0" err="1" smtClean="0"/>
              <a:t>Multiples</a:t>
            </a:r>
            <a:r>
              <a:rPr lang="es-PA" dirty="0" smtClean="0"/>
              <a:t> </a:t>
            </a:r>
            <a:r>
              <a:rPr lang="es-PA" dirty="0" err="1" smtClean="0"/>
              <a:t>Cores</a:t>
            </a:r>
            <a:endParaRPr lang="es-PA" dirty="0" smtClean="0"/>
          </a:p>
          <a:p>
            <a:pPr lvl="1"/>
            <a:r>
              <a:rPr lang="es-PA" dirty="0" smtClean="0"/>
              <a:t>Paralelismo</a:t>
            </a:r>
          </a:p>
          <a:p>
            <a:r>
              <a:rPr lang="es-PA" dirty="0" smtClean="0"/>
              <a:t>Anteriormente</a:t>
            </a:r>
          </a:p>
          <a:p>
            <a:pPr lvl="1"/>
            <a:r>
              <a:rPr lang="es-PA" dirty="0" smtClean="0"/>
              <a:t>Máquina Diferencial de Babbage</a:t>
            </a:r>
          </a:p>
          <a:p>
            <a:pPr lvl="2"/>
            <a:r>
              <a:rPr lang="es-PA" dirty="0" smtClean="0"/>
              <a:t>Cómputo de operaciones científicas</a:t>
            </a:r>
          </a:p>
          <a:p>
            <a:pPr lvl="1"/>
            <a:r>
              <a:rPr lang="es-PA" dirty="0" smtClean="0"/>
              <a:t>Máquina Analítica de Babbage</a:t>
            </a:r>
          </a:p>
          <a:p>
            <a:pPr lvl="1"/>
            <a:r>
              <a:rPr lang="es-PA" dirty="0" smtClean="0"/>
              <a:t>Ada </a:t>
            </a:r>
            <a:r>
              <a:rPr lang="es-PA" dirty="0" err="1" smtClean="0"/>
              <a:t>Lovelace</a:t>
            </a:r>
            <a:r>
              <a:rPr lang="es-PA" dirty="0"/>
              <a:t> </a:t>
            </a:r>
            <a:r>
              <a:rPr lang="es-PA" dirty="0" smtClean="0"/>
              <a:t>(hija de Lord Byron)</a:t>
            </a:r>
          </a:p>
          <a:p>
            <a:pPr lvl="2"/>
            <a:r>
              <a:rPr lang="es-PA" dirty="0" smtClean="0"/>
              <a:t>Primera programadora</a:t>
            </a:r>
          </a:p>
          <a:p>
            <a:r>
              <a:rPr lang="es-PA" dirty="0" smtClean="0"/>
              <a:t>Sistemas Operativos</a:t>
            </a:r>
          </a:p>
          <a:p>
            <a:pPr lvl="1"/>
            <a:r>
              <a:rPr lang="es-PA" dirty="0" err="1" smtClean="0"/>
              <a:t>Admon</a:t>
            </a:r>
            <a:r>
              <a:rPr lang="es-PA" dirty="0" smtClean="0"/>
              <a:t>. Memoria, interpretes, </a:t>
            </a:r>
            <a:r>
              <a:rPr lang="es-PA" dirty="0" err="1" smtClean="0"/>
              <a:t>linked</a:t>
            </a:r>
            <a:r>
              <a:rPr lang="es-PA" dirty="0" smtClean="0"/>
              <a:t> </a:t>
            </a:r>
            <a:r>
              <a:rPr lang="es-PA" dirty="0" err="1" smtClean="0"/>
              <a:t>lists</a:t>
            </a:r>
            <a:r>
              <a:rPr lang="es-PA" dirty="0" smtClean="0"/>
              <a:t>, OOP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CPU multi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1477162"/>
            <a:ext cx="2642813" cy="161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PU cu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03" y="1560335"/>
            <a:ext cx="3629257" cy="14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abbage ANALYTICAL en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80" y="3393443"/>
            <a:ext cx="3175780" cy="22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da love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00" y="370017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01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Teoría de Control y Cibernética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¿Cómo los artefactos pueden operar </a:t>
            </a:r>
            <a:r>
              <a:rPr lang="es-PA" dirty="0" err="1" smtClean="0"/>
              <a:t>autonomamente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Ktesibios</a:t>
            </a:r>
            <a:r>
              <a:rPr lang="es-PA" dirty="0" smtClean="0"/>
              <a:t> de Alexandria (250 A.C.)</a:t>
            </a:r>
          </a:p>
          <a:p>
            <a:pPr lvl="2"/>
            <a:r>
              <a:rPr lang="es-PA" dirty="0" smtClean="0"/>
              <a:t>Reloj de agua con regulador de flujo</a:t>
            </a:r>
          </a:p>
          <a:p>
            <a:pPr lvl="2"/>
            <a:r>
              <a:rPr lang="es-PA" dirty="0" smtClean="0"/>
              <a:t>Anteriormente solo los seres vivientes podrían alterar su comportamiento</a:t>
            </a:r>
          </a:p>
          <a:p>
            <a:pPr lvl="1"/>
            <a:r>
              <a:rPr lang="es-PA" dirty="0" smtClean="0"/>
              <a:t>James Watt 176 - 1819</a:t>
            </a:r>
          </a:p>
          <a:p>
            <a:pPr lvl="2"/>
            <a:r>
              <a:rPr lang="es-PA" dirty="0" smtClean="0"/>
              <a:t>Máquina de Vapor</a:t>
            </a:r>
          </a:p>
          <a:p>
            <a:pPr lvl="1"/>
            <a:r>
              <a:rPr lang="es-PA" dirty="0" err="1" smtClean="0"/>
              <a:t>Cornelis</a:t>
            </a:r>
            <a:r>
              <a:rPr lang="es-PA" dirty="0" smtClean="0"/>
              <a:t> </a:t>
            </a:r>
            <a:r>
              <a:rPr lang="es-PA" dirty="0" err="1" smtClean="0"/>
              <a:t>Drebbel</a:t>
            </a:r>
            <a:r>
              <a:rPr lang="es-PA" dirty="0" smtClean="0"/>
              <a:t> 1572 – 1633</a:t>
            </a:r>
          </a:p>
          <a:p>
            <a:pPr lvl="2"/>
            <a:r>
              <a:rPr lang="es-PA" dirty="0" smtClean="0"/>
              <a:t>Termostato</a:t>
            </a:r>
          </a:p>
          <a:p>
            <a:pPr lvl="2"/>
            <a:r>
              <a:rPr lang="es-PA" dirty="0" smtClean="0"/>
              <a:t>Submarino</a:t>
            </a:r>
          </a:p>
          <a:p>
            <a:pPr lvl="1"/>
            <a:r>
              <a:rPr lang="es-PA" dirty="0" err="1" smtClean="0"/>
              <a:t>Norbert</a:t>
            </a:r>
            <a:r>
              <a:rPr lang="es-PA" dirty="0" smtClean="0"/>
              <a:t> Wiener / Bertrand Russell</a:t>
            </a:r>
          </a:p>
          <a:p>
            <a:pPr lvl="2"/>
            <a:r>
              <a:rPr lang="es-PA" dirty="0" err="1" smtClean="0"/>
              <a:t>Teoria</a:t>
            </a:r>
            <a:r>
              <a:rPr lang="es-PA" dirty="0" smtClean="0"/>
              <a:t> de Control</a:t>
            </a:r>
          </a:p>
          <a:p>
            <a:pPr lvl="2"/>
            <a:r>
              <a:rPr lang="es-PA" dirty="0" smtClean="0"/>
              <a:t>Sistemas basados entre biológicos y mecánicos </a:t>
            </a:r>
          </a:p>
          <a:p>
            <a:pPr lvl="2"/>
            <a:r>
              <a:rPr lang="es-PA" dirty="0" smtClean="0"/>
              <a:t>Cibernética</a:t>
            </a:r>
          </a:p>
        </p:txBody>
      </p:sp>
      <p:pic>
        <p:nvPicPr>
          <p:cNvPr id="3074" name="Picture 2" descr="Image result for ctesibius of alexandria water c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99" y="1313413"/>
            <a:ext cx="2788582" cy="20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team engine wat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34" y="3438920"/>
            <a:ext cx="2659438" cy="19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thermostat dreb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30" y="3438920"/>
            <a:ext cx="181927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Teoría de Control y Cibernética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John Von </a:t>
            </a:r>
            <a:r>
              <a:rPr lang="es-PA" dirty="0" err="1" smtClean="0"/>
              <a:t>Newmann</a:t>
            </a:r>
            <a:r>
              <a:rPr lang="es-PA" dirty="0" smtClean="0"/>
              <a:t> y otros 1940s</a:t>
            </a:r>
          </a:p>
          <a:p>
            <a:r>
              <a:rPr lang="es-PA" dirty="0" smtClean="0"/>
              <a:t>Funciones Objetivos</a:t>
            </a:r>
          </a:p>
          <a:p>
            <a:r>
              <a:rPr lang="es-PA" dirty="0" smtClean="0"/>
              <a:t>Sistemas de Control Modernos</a:t>
            </a:r>
          </a:p>
          <a:p>
            <a:pPr lvl="1"/>
            <a:r>
              <a:rPr lang="es-PA" dirty="0" err="1" smtClean="0"/>
              <a:t>Maximixan</a:t>
            </a:r>
            <a:r>
              <a:rPr lang="es-PA" dirty="0" smtClean="0"/>
              <a:t> la función objetivo en el tiempo</a:t>
            </a:r>
          </a:p>
          <a:p>
            <a:pPr lvl="2"/>
            <a:r>
              <a:rPr lang="es-PA" dirty="0" err="1" smtClean="0"/>
              <a:t>Estocastico</a:t>
            </a:r>
            <a:endParaRPr lang="es-PA" dirty="0" smtClean="0"/>
          </a:p>
          <a:p>
            <a:pPr lvl="2"/>
            <a:r>
              <a:rPr lang="es-PA" dirty="0" smtClean="0"/>
              <a:t>Control Óptimo</a:t>
            </a:r>
          </a:p>
          <a:p>
            <a:pPr lvl="2"/>
            <a:r>
              <a:rPr lang="es-PA" dirty="0" smtClean="0"/>
              <a:t>Control Robusto</a:t>
            </a:r>
          </a:p>
          <a:p>
            <a:r>
              <a:rPr lang="es-PA" dirty="0" smtClean="0"/>
              <a:t>A pesar que IA se parece un poco…</a:t>
            </a:r>
          </a:p>
          <a:p>
            <a:r>
              <a:rPr lang="es-PA" dirty="0" smtClean="0"/>
              <a:t>… esquiva estos conceptos de control</a:t>
            </a:r>
          </a:p>
          <a:p>
            <a:pPr lvl="1"/>
            <a:endParaRPr lang="es-PA" dirty="0" smtClean="0"/>
          </a:p>
        </p:txBody>
      </p:sp>
      <p:pic>
        <p:nvPicPr>
          <p:cNvPr id="5122" name="Picture 2" descr="Image result for control theory and artificial intelli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93" y="1319307"/>
            <a:ext cx="5281189" cy="51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3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 smtClean="0"/>
          </a:p>
          <a:p>
            <a:r>
              <a:rPr lang="es-PA" dirty="0" smtClean="0"/>
              <a:t>Si es estudiante IFARHU (becado) termine la materia si quiere nota</a:t>
            </a:r>
          </a:p>
          <a:p>
            <a:pPr lvl="1"/>
            <a:r>
              <a:rPr lang="es-PA" dirty="0" smtClean="0"/>
              <a:t>No se pondrá nota de pase para mantener su beca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Lingüística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relaciona al pensamiento?</a:t>
            </a:r>
          </a:p>
          <a:p>
            <a:pPr lvl="1"/>
            <a:r>
              <a:rPr lang="es-PA" dirty="0" smtClean="0"/>
              <a:t>F. </a:t>
            </a:r>
            <a:r>
              <a:rPr lang="es-PA" dirty="0" err="1" smtClean="0"/>
              <a:t>Skinner</a:t>
            </a:r>
            <a:r>
              <a:rPr lang="es-PA" dirty="0" smtClean="0"/>
              <a:t> 1957</a:t>
            </a:r>
          </a:p>
          <a:p>
            <a:pPr lvl="2"/>
            <a:r>
              <a:rPr lang="es-PA" dirty="0" smtClean="0"/>
              <a:t>Comportamiento Verbal</a:t>
            </a:r>
          </a:p>
          <a:p>
            <a:pPr lvl="2"/>
            <a:r>
              <a:rPr lang="es-PA" dirty="0" smtClean="0"/>
              <a:t>Revisión experta del acercamiento al aprendizaje de lengua</a:t>
            </a:r>
          </a:p>
          <a:p>
            <a:pPr lvl="1"/>
            <a:r>
              <a:rPr lang="es-PA" dirty="0" smtClean="0"/>
              <a:t>Revisión por Noam Chomsky</a:t>
            </a:r>
          </a:p>
          <a:p>
            <a:pPr lvl="2"/>
            <a:r>
              <a:rPr lang="es-PA" dirty="0" smtClean="0"/>
              <a:t>Estructuras </a:t>
            </a:r>
            <a:r>
              <a:rPr lang="es-PA" dirty="0" err="1" smtClean="0"/>
              <a:t>Sintáxicas</a:t>
            </a:r>
            <a:endParaRPr lang="es-PA" dirty="0" smtClean="0"/>
          </a:p>
          <a:p>
            <a:pPr lvl="2"/>
            <a:r>
              <a:rPr lang="es-PA" dirty="0" smtClean="0"/>
              <a:t>La teoría del comportamiento no direcciona la creatividad</a:t>
            </a:r>
          </a:p>
          <a:p>
            <a:pPr lvl="3"/>
            <a:r>
              <a:rPr lang="es-PA" dirty="0" smtClean="0"/>
              <a:t>No explica como se forman nuevas palabras sin haber tenido conocimiento de ellas</a:t>
            </a:r>
            <a:endParaRPr lang="es-PA" dirty="0"/>
          </a:p>
          <a:p>
            <a:r>
              <a:rPr lang="es-PA" dirty="0" smtClean="0"/>
              <a:t>En IA</a:t>
            </a:r>
          </a:p>
          <a:p>
            <a:pPr lvl="1"/>
            <a:r>
              <a:rPr lang="es-PA" dirty="0" smtClean="0"/>
              <a:t>Procesamiento de Lenguaje Natural o NLP, 1960s</a:t>
            </a:r>
          </a:p>
          <a:p>
            <a:pPr lvl="1"/>
            <a:r>
              <a:rPr lang="es-PA" dirty="0" smtClean="0"/>
              <a:t>Entender el lenguaje y su contexto</a:t>
            </a:r>
          </a:p>
          <a:p>
            <a:pPr lvl="1"/>
            <a:endParaRPr lang="es-PA" dirty="0" smtClean="0"/>
          </a:p>
        </p:txBody>
      </p:sp>
      <p:pic>
        <p:nvPicPr>
          <p:cNvPr id="4098" name="Picture 2" descr="Image result for NL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582" y="4106487"/>
            <a:ext cx="2484587" cy="224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9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Inicios de la IA 1943 – 1955</a:t>
            </a:r>
          </a:p>
          <a:p>
            <a:r>
              <a:rPr lang="es-PA" dirty="0" err="1" smtClean="0"/>
              <a:t>McCulloch</a:t>
            </a:r>
            <a:r>
              <a:rPr lang="es-PA" dirty="0" smtClean="0"/>
              <a:t> &amp; </a:t>
            </a:r>
            <a:r>
              <a:rPr lang="es-PA" dirty="0" err="1" smtClean="0"/>
              <a:t>Pitts</a:t>
            </a:r>
            <a:endParaRPr lang="es-PA" dirty="0" smtClean="0"/>
          </a:p>
          <a:p>
            <a:pPr lvl="1"/>
            <a:r>
              <a:rPr lang="es-PA" dirty="0" smtClean="0"/>
              <a:t>Bases en modelo neuronal y activación ON/OFF</a:t>
            </a:r>
          </a:p>
          <a:p>
            <a:pPr lvl="1"/>
            <a:r>
              <a:rPr lang="es-PA" dirty="0" smtClean="0"/>
              <a:t>Modelo por lógica booleana</a:t>
            </a:r>
          </a:p>
          <a:p>
            <a:r>
              <a:rPr lang="es-PA" dirty="0" smtClean="0"/>
              <a:t>Donald </a:t>
            </a:r>
            <a:r>
              <a:rPr lang="es-PA" dirty="0" err="1" smtClean="0"/>
              <a:t>Hebb</a:t>
            </a:r>
            <a:r>
              <a:rPr lang="es-PA" dirty="0" smtClean="0"/>
              <a:t> 1949</a:t>
            </a:r>
          </a:p>
          <a:p>
            <a:pPr lvl="1"/>
            <a:r>
              <a:rPr lang="es-PA" dirty="0" smtClean="0"/>
              <a:t>Demuestra que las Redes pueden aprender</a:t>
            </a:r>
          </a:p>
          <a:p>
            <a:pPr lvl="1"/>
            <a:r>
              <a:rPr lang="es-PA" dirty="0" smtClean="0"/>
              <a:t>Simple actualización</a:t>
            </a:r>
          </a:p>
          <a:p>
            <a:r>
              <a:rPr lang="es-PA" dirty="0" smtClean="0"/>
              <a:t>Alan Turing 1947</a:t>
            </a:r>
          </a:p>
          <a:p>
            <a:pPr lvl="1"/>
            <a:r>
              <a:rPr lang="es-PA" dirty="0" smtClean="0"/>
              <a:t>Computadoras Inteligentes</a:t>
            </a:r>
          </a:p>
          <a:p>
            <a:pPr lvl="1"/>
            <a:r>
              <a:rPr lang="es-PA" dirty="0" smtClean="0"/>
              <a:t>Algoritmos </a:t>
            </a:r>
            <a:r>
              <a:rPr lang="es-PA" dirty="0" err="1" smtClean="0"/>
              <a:t>Geneticos</a:t>
            </a:r>
            <a:endParaRPr lang="es-PA" dirty="0" smtClean="0"/>
          </a:p>
          <a:p>
            <a:pPr lvl="1"/>
            <a:r>
              <a:rPr lang="es-PA" dirty="0" smtClean="0"/>
              <a:t>Aprendizaje por refuerzo</a:t>
            </a:r>
          </a:p>
        </p:txBody>
      </p:sp>
      <p:pic>
        <p:nvPicPr>
          <p:cNvPr id="6146" name="Picture 2" descr="Image result for mcculloch pitts neuron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1223753"/>
            <a:ext cx="3673108" cy="18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ebbian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3152763"/>
            <a:ext cx="3374679" cy="251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SNARC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42" y="4408893"/>
            <a:ext cx="2693404" cy="1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9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Nacimiento de la IA 1956</a:t>
            </a:r>
          </a:p>
          <a:p>
            <a:r>
              <a:rPr lang="es-PA" dirty="0" smtClean="0"/>
              <a:t>John McCarthy</a:t>
            </a:r>
          </a:p>
          <a:p>
            <a:pPr lvl="1"/>
            <a:r>
              <a:rPr lang="es-PA" dirty="0" smtClean="0"/>
              <a:t>Convence en traer investigadores a USA</a:t>
            </a:r>
          </a:p>
          <a:p>
            <a:pPr lvl="1"/>
            <a:r>
              <a:rPr lang="es-PA" dirty="0" err="1" smtClean="0"/>
              <a:t>Teoria</a:t>
            </a:r>
            <a:r>
              <a:rPr lang="es-PA" dirty="0" smtClean="0"/>
              <a:t> de </a:t>
            </a:r>
            <a:r>
              <a:rPr lang="es-PA" dirty="0" err="1" smtClean="0"/>
              <a:t>Automatas</a:t>
            </a:r>
            <a:r>
              <a:rPr lang="es-PA" dirty="0" smtClean="0"/>
              <a:t>, Redes Neuronales, Inteligencia</a:t>
            </a:r>
          </a:p>
          <a:p>
            <a:pPr lvl="1"/>
            <a:r>
              <a:rPr lang="es-PA" dirty="0" smtClean="0"/>
              <a:t>Workshop de 10 personas para IA</a:t>
            </a:r>
          </a:p>
          <a:p>
            <a:pPr lvl="1"/>
            <a:endParaRPr lang="es-PA" dirty="0"/>
          </a:p>
          <a:p>
            <a:r>
              <a:rPr lang="es-PA" dirty="0" smtClean="0"/>
              <a:t>Dos investigadores de Carnegie </a:t>
            </a:r>
            <a:r>
              <a:rPr lang="es-PA" dirty="0" err="1" smtClean="0"/>
              <a:t>Tech</a:t>
            </a:r>
            <a:r>
              <a:rPr lang="es-PA" dirty="0" smtClean="0"/>
              <a:t> crearon una máquina</a:t>
            </a:r>
          </a:p>
          <a:p>
            <a:pPr lvl="1"/>
            <a:r>
              <a:rPr lang="es-PA" dirty="0" err="1" smtClean="0"/>
              <a:t>Resolvia</a:t>
            </a:r>
            <a:r>
              <a:rPr lang="es-PA" dirty="0" smtClean="0"/>
              <a:t> un modelo no numérico más fácil que Principia de McCarthy</a:t>
            </a:r>
          </a:p>
        </p:txBody>
      </p:sp>
    </p:spTree>
    <p:extLst>
      <p:ext uri="{BB962C8B-B14F-4D97-AF65-F5344CB8AC3E}">
        <p14:creationId xmlns:p14="http://schemas.microsoft.com/office/powerpoint/2010/main" val="150077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Grandes expectativas a entusiasmo temprano 1952 – 1969</a:t>
            </a:r>
          </a:p>
          <a:p>
            <a:pPr lvl="1"/>
            <a:r>
              <a:rPr lang="es-PA" dirty="0" smtClean="0"/>
              <a:t>Las computadoras solo hacían aritmética</a:t>
            </a:r>
          </a:p>
          <a:p>
            <a:pPr lvl="2"/>
            <a:r>
              <a:rPr lang="es-PA" dirty="0" smtClean="0"/>
              <a:t>No resolvían un problema</a:t>
            </a:r>
          </a:p>
          <a:p>
            <a:pPr lvl="2"/>
            <a:r>
              <a:rPr lang="es-PA" dirty="0" smtClean="0"/>
              <a:t>El simple hecho de hacer ‘X’ (Alan Turing)</a:t>
            </a:r>
          </a:p>
          <a:p>
            <a:pPr lvl="1"/>
            <a:r>
              <a:rPr lang="es-PA" dirty="0" smtClean="0"/>
              <a:t>Solucionador de Problemas Generales de </a:t>
            </a:r>
            <a:r>
              <a:rPr lang="es-PA" dirty="0" err="1" smtClean="0"/>
              <a:t>Newell</a:t>
            </a:r>
            <a:r>
              <a:rPr lang="es-PA" dirty="0" smtClean="0"/>
              <a:t> &amp; Simmons</a:t>
            </a:r>
          </a:p>
          <a:p>
            <a:pPr lvl="2"/>
            <a:r>
              <a:rPr lang="es-PA" dirty="0" smtClean="0"/>
              <a:t>Primer programa en pensar humanamente</a:t>
            </a:r>
          </a:p>
          <a:p>
            <a:pPr lvl="2"/>
            <a:r>
              <a:rPr lang="es-PA" dirty="0" smtClean="0"/>
              <a:t>Sistema Simbólico Físico:  cualquier sistema inteligente usa datos y símbolos</a:t>
            </a:r>
          </a:p>
          <a:p>
            <a:pPr lvl="1"/>
            <a:r>
              <a:rPr lang="es-PA" dirty="0" smtClean="0"/>
              <a:t>Solucionador de Problemas Geométricos de Nathaniel Rochester</a:t>
            </a:r>
          </a:p>
          <a:p>
            <a:pPr lvl="1"/>
            <a:r>
              <a:rPr lang="es-PA" dirty="0" smtClean="0"/>
              <a:t>Arthur Samuel</a:t>
            </a:r>
          </a:p>
          <a:p>
            <a:pPr lvl="2"/>
            <a:r>
              <a:rPr lang="es-PA" dirty="0" smtClean="0"/>
              <a:t>IA para Damas</a:t>
            </a:r>
          </a:p>
          <a:p>
            <a:pPr lvl="2"/>
            <a:r>
              <a:rPr lang="es-PA" dirty="0" smtClean="0"/>
              <a:t>Creador de </a:t>
            </a:r>
            <a:r>
              <a:rPr lang="es-PA" dirty="0" err="1" smtClean="0"/>
              <a:t>Lisp</a:t>
            </a:r>
            <a:endParaRPr lang="es-PA" dirty="0" smtClean="0"/>
          </a:p>
          <a:p>
            <a:pPr lvl="1"/>
            <a:r>
              <a:rPr lang="es-PA" dirty="0" smtClean="0"/>
              <a:t>J. McCarthy 1958, 1963</a:t>
            </a:r>
          </a:p>
          <a:p>
            <a:pPr lvl="2"/>
            <a:r>
              <a:rPr lang="es-PA" dirty="0" err="1" smtClean="0"/>
              <a:t>Paper</a:t>
            </a:r>
            <a:r>
              <a:rPr lang="es-PA" dirty="0" smtClean="0"/>
              <a:t> para solución de problemas por experiencia previa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1026" name="Picture 2" descr="Image result for Li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48" y="4015194"/>
            <a:ext cx="2947652" cy="249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0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Minsky</a:t>
            </a:r>
            <a:r>
              <a:rPr lang="es-PA" dirty="0" smtClean="0"/>
              <a:t> (MIT), trabajo en robótica</a:t>
            </a:r>
          </a:p>
          <a:p>
            <a:pPr lvl="1"/>
            <a:r>
              <a:rPr lang="es-PA" dirty="0" err="1" smtClean="0"/>
              <a:t>Micromundos</a:t>
            </a:r>
            <a:endParaRPr lang="es-PA" dirty="0" smtClean="0"/>
          </a:p>
          <a:p>
            <a:pPr lvl="1"/>
            <a:r>
              <a:rPr lang="es-PA" dirty="0" smtClean="0"/>
              <a:t>James </a:t>
            </a:r>
            <a:r>
              <a:rPr lang="es-PA" dirty="0" err="1" smtClean="0"/>
              <a:t>Slagle</a:t>
            </a:r>
            <a:r>
              <a:rPr lang="es-PA" dirty="0" smtClean="0"/>
              <a:t> 1963, programa SAINT</a:t>
            </a:r>
          </a:p>
          <a:p>
            <a:pPr lvl="2"/>
            <a:r>
              <a:rPr lang="es-PA" dirty="0" smtClean="0"/>
              <a:t>Resuelve problemas de calculo</a:t>
            </a:r>
          </a:p>
          <a:p>
            <a:pPr lvl="1"/>
            <a:r>
              <a:rPr lang="es-PA" dirty="0" smtClean="0"/>
              <a:t>Tom Evans 1968, programa ANALOGY</a:t>
            </a:r>
          </a:p>
          <a:p>
            <a:pPr lvl="2"/>
            <a:r>
              <a:rPr lang="es-PA" dirty="0" smtClean="0"/>
              <a:t>Problemas de pruebas de IQ</a:t>
            </a:r>
          </a:p>
          <a:p>
            <a:pPr lvl="1"/>
            <a:r>
              <a:rPr lang="es-PA" dirty="0" smtClean="0"/>
              <a:t>Daniel </a:t>
            </a:r>
            <a:r>
              <a:rPr lang="es-PA" dirty="0" err="1" smtClean="0"/>
              <a:t>Bobrow</a:t>
            </a:r>
            <a:r>
              <a:rPr lang="es-PA" dirty="0"/>
              <a:t> </a:t>
            </a:r>
            <a:r>
              <a:rPr lang="es-PA" dirty="0" smtClean="0"/>
              <a:t>1967, programa STUDENT</a:t>
            </a:r>
          </a:p>
          <a:p>
            <a:pPr lvl="2"/>
            <a:r>
              <a:rPr lang="es-PA" dirty="0" smtClean="0"/>
              <a:t>Problemas triviales de análisis</a:t>
            </a:r>
          </a:p>
          <a:p>
            <a:pPr lvl="2"/>
            <a:endParaRPr lang="es-PA" dirty="0"/>
          </a:p>
          <a:p>
            <a:r>
              <a:rPr lang="es-PA" dirty="0" err="1" smtClean="0"/>
              <a:t>Micromundo</a:t>
            </a:r>
            <a:r>
              <a:rPr lang="es-PA" dirty="0" smtClean="0"/>
              <a:t> de Bloques</a:t>
            </a:r>
          </a:p>
          <a:p>
            <a:pPr lvl="1"/>
            <a:r>
              <a:rPr lang="es-PA" dirty="0" smtClean="0"/>
              <a:t>En </a:t>
            </a:r>
            <a:r>
              <a:rPr lang="es-PA" dirty="0" err="1" smtClean="0"/>
              <a:t>robotica</a:t>
            </a:r>
            <a:r>
              <a:rPr lang="es-PA" dirty="0" smtClean="0"/>
              <a:t>, ordenar en una manera</a:t>
            </a:r>
          </a:p>
          <a:p>
            <a:pPr lvl="1"/>
            <a:r>
              <a:rPr lang="es-PA" dirty="0" smtClean="0"/>
              <a:t>Problema de </a:t>
            </a:r>
            <a:r>
              <a:rPr lang="es-PA" dirty="0" err="1" smtClean="0"/>
              <a:t>Vision</a:t>
            </a:r>
            <a:endParaRPr lang="es-PA" dirty="0" smtClean="0"/>
          </a:p>
          <a:p>
            <a:r>
              <a:rPr lang="es-PA" dirty="0"/>
              <a:t>Frank </a:t>
            </a:r>
            <a:r>
              <a:rPr lang="es-PA" dirty="0" err="1"/>
              <a:t>Rosenblatt</a:t>
            </a:r>
            <a:r>
              <a:rPr lang="es-PA" dirty="0"/>
              <a:t> 1962</a:t>
            </a:r>
          </a:p>
          <a:p>
            <a:pPr lvl="1"/>
            <a:r>
              <a:rPr lang="es-PA" dirty="0"/>
              <a:t>Mejoró el </a:t>
            </a:r>
            <a:r>
              <a:rPr lang="es-PA" dirty="0" err="1"/>
              <a:t>Perceptron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3" y="1152983"/>
            <a:ext cx="5972175" cy="3552825"/>
          </a:xfrm>
          <a:prstGeom prst="rect">
            <a:avLst/>
          </a:prstGeom>
        </p:spPr>
      </p:pic>
      <p:pic>
        <p:nvPicPr>
          <p:cNvPr id="6" name="Picture 2" descr="Image result fo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203" y="4752498"/>
            <a:ext cx="3363209" cy="183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1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Una dosis de Realidad 1966-1973</a:t>
            </a:r>
          </a:p>
          <a:p>
            <a:r>
              <a:rPr lang="es-PA" dirty="0" err="1" smtClean="0"/>
              <a:t>Simons</a:t>
            </a:r>
            <a:endParaRPr lang="es-PA" dirty="0" smtClean="0"/>
          </a:p>
          <a:p>
            <a:pPr lvl="1"/>
            <a:r>
              <a:rPr lang="es-PA" dirty="0" smtClean="0"/>
              <a:t>Predijo a 10 años que la IA sería </a:t>
            </a:r>
            <a:r>
              <a:rPr lang="es-PA" dirty="0" err="1" smtClean="0"/>
              <a:t>campion</a:t>
            </a:r>
            <a:r>
              <a:rPr lang="es-PA" dirty="0" smtClean="0"/>
              <a:t> de Ajedrez</a:t>
            </a:r>
          </a:p>
          <a:p>
            <a:pPr lvl="1"/>
            <a:r>
              <a:rPr lang="es-PA" dirty="0" smtClean="0"/>
              <a:t>Se </a:t>
            </a:r>
            <a:r>
              <a:rPr lang="es-PA" dirty="0" err="1" smtClean="0"/>
              <a:t>cumplio</a:t>
            </a:r>
            <a:r>
              <a:rPr lang="es-PA" dirty="0" smtClean="0"/>
              <a:t> a los 40 años</a:t>
            </a:r>
          </a:p>
          <a:p>
            <a:pPr lvl="1"/>
            <a:r>
              <a:rPr lang="es-PA" dirty="0" smtClean="0"/>
              <a:t>Los sistemas de IA fallaban grandemente fuera de su campo</a:t>
            </a:r>
          </a:p>
          <a:p>
            <a:r>
              <a:rPr lang="es-PA" dirty="0" smtClean="0"/>
              <a:t>Dificultad de los sistemas de IA de la época</a:t>
            </a:r>
          </a:p>
          <a:p>
            <a:pPr lvl="1"/>
            <a:r>
              <a:rPr lang="es-PA" dirty="0" smtClean="0"/>
              <a:t>Los sistemas no conocían nada en materia</a:t>
            </a:r>
          </a:p>
          <a:p>
            <a:pPr lvl="1"/>
            <a:r>
              <a:rPr lang="es-PA" dirty="0" smtClean="0"/>
              <a:t>La incapacidad de mutar entre problemas</a:t>
            </a:r>
          </a:p>
          <a:p>
            <a:r>
              <a:rPr lang="es-PA" dirty="0" smtClean="0"/>
              <a:t>El primer intento serio</a:t>
            </a:r>
          </a:p>
          <a:p>
            <a:pPr lvl="1"/>
            <a:r>
              <a:rPr lang="es-PA" dirty="0" smtClean="0"/>
              <a:t>Traducción de </a:t>
            </a:r>
            <a:r>
              <a:rPr lang="es-PA" dirty="0" err="1" smtClean="0"/>
              <a:t>papers</a:t>
            </a:r>
            <a:r>
              <a:rPr lang="es-PA" dirty="0" smtClean="0"/>
              <a:t> Ruso-Inglés</a:t>
            </a:r>
          </a:p>
          <a:p>
            <a:pPr lvl="1"/>
            <a:r>
              <a:rPr lang="es-PA" dirty="0" smtClean="0"/>
              <a:t>Lanzamiento </a:t>
            </a:r>
            <a:r>
              <a:rPr lang="es-PA" dirty="0" err="1" smtClean="0"/>
              <a:t>Sputnik</a:t>
            </a:r>
            <a:endParaRPr lang="es-PA" dirty="0" smtClean="0"/>
          </a:p>
          <a:p>
            <a:pPr lvl="1"/>
            <a:r>
              <a:rPr lang="es-PA" dirty="0" smtClean="0"/>
              <a:t>Fallido (XXXXXX)</a:t>
            </a:r>
          </a:p>
        </p:txBody>
      </p:sp>
    </p:spTree>
    <p:extLst>
      <p:ext uri="{BB962C8B-B14F-4D97-AF65-F5344CB8AC3E}">
        <p14:creationId xmlns:p14="http://schemas.microsoft.com/office/powerpoint/2010/main" val="274765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Evolución de máquina</a:t>
            </a:r>
            <a:r>
              <a:rPr lang="es-PA" dirty="0"/>
              <a:t> </a:t>
            </a:r>
            <a:r>
              <a:rPr lang="es-PA" dirty="0" smtClean="0"/>
              <a:t>/ Algoritmos genéticos</a:t>
            </a:r>
          </a:p>
          <a:p>
            <a:pPr lvl="1"/>
            <a:r>
              <a:rPr lang="es-PA" dirty="0" smtClean="0"/>
              <a:t>Pequeñas mutaciones de programas</a:t>
            </a:r>
          </a:p>
          <a:p>
            <a:pPr lvl="1"/>
            <a:r>
              <a:rPr lang="es-PA" dirty="0" smtClean="0"/>
              <a:t>Podría generalizar nuevos conceptos</a:t>
            </a:r>
          </a:p>
          <a:p>
            <a:pPr lvl="1"/>
            <a:r>
              <a:rPr lang="es-PA" dirty="0" smtClean="0"/>
              <a:t>Fallo (XXXX)</a:t>
            </a:r>
          </a:p>
          <a:p>
            <a:r>
              <a:rPr lang="es-PA" dirty="0" smtClean="0"/>
              <a:t>Los fallos llevaron a detener las investigaciones</a:t>
            </a:r>
          </a:p>
          <a:p>
            <a:r>
              <a:rPr lang="es-PA" dirty="0" smtClean="0"/>
              <a:t>Tercera limitación</a:t>
            </a:r>
          </a:p>
          <a:p>
            <a:pPr lvl="1"/>
            <a:r>
              <a:rPr lang="es-PA" dirty="0" smtClean="0"/>
              <a:t>Las redes neuronales no podían representar grandes cambios a entradas</a:t>
            </a:r>
          </a:p>
          <a:p>
            <a:pPr lvl="1"/>
            <a:r>
              <a:rPr lang="es-PA" dirty="0" smtClean="0"/>
              <a:t>Sin embargo llevo a investigación</a:t>
            </a:r>
          </a:p>
          <a:p>
            <a:pPr lvl="1"/>
            <a:r>
              <a:rPr lang="es-PA" dirty="0" smtClean="0"/>
              <a:t>Algoritmo de “back-</a:t>
            </a:r>
            <a:r>
              <a:rPr lang="es-PA" dirty="0" err="1" smtClean="0"/>
              <a:t>propagation</a:t>
            </a:r>
            <a:r>
              <a:rPr lang="es-PA" dirty="0" smtClean="0"/>
              <a:t>” llevo interés</a:t>
            </a:r>
          </a:p>
          <a:p>
            <a:pPr lvl="2"/>
            <a:r>
              <a:rPr lang="es-PA" dirty="0" smtClean="0"/>
              <a:t>Anteriormente descubierto por </a:t>
            </a:r>
            <a:r>
              <a:rPr lang="es-PA" dirty="0" err="1" smtClean="0"/>
              <a:t>Bryson</a:t>
            </a:r>
            <a:r>
              <a:rPr lang="es-PA" dirty="0" smtClean="0"/>
              <a:t> y Ho</a:t>
            </a:r>
          </a:p>
          <a:p>
            <a:pPr lvl="1"/>
            <a:endParaRPr lang="es-PA" dirty="0" smtClean="0"/>
          </a:p>
        </p:txBody>
      </p:sp>
      <p:pic>
        <p:nvPicPr>
          <p:cNvPr id="4098" name="Picture 2" descr="Image result for backpropagation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408" y="1454040"/>
            <a:ext cx="5240092" cy="278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0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Sistemas basados en conocimiento 1969-1979</a:t>
            </a:r>
          </a:p>
          <a:p>
            <a:pPr lvl="1"/>
            <a:r>
              <a:rPr lang="es-PA" dirty="0" smtClean="0"/>
              <a:t>Métodos débiles (métodos anteriores)</a:t>
            </a:r>
          </a:p>
          <a:p>
            <a:pPr lvl="2"/>
            <a:r>
              <a:rPr lang="es-PA" dirty="0" smtClean="0"/>
              <a:t>No escalan a mayores problemas</a:t>
            </a:r>
          </a:p>
          <a:p>
            <a:pPr lvl="1"/>
            <a:r>
              <a:rPr lang="es-PA" dirty="0" smtClean="0"/>
              <a:t>Programa DENDRAL </a:t>
            </a:r>
          </a:p>
          <a:p>
            <a:pPr lvl="2"/>
            <a:r>
              <a:rPr lang="es-PA" dirty="0" smtClean="0"/>
              <a:t>Estructura molecular a base de espectrometría</a:t>
            </a:r>
          </a:p>
          <a:p>
            <a:pPr lvl="2"/>
            <a:r>
              <a:rPr lang="es-PA" dirty="0" smtClean="0"/>
              <a:t>Entrada = C6H13NO2 y masa</a:t>
            </a:r>
          </a:p>
          <a:p>
            <a:r>
              <a:rPr lang="es-PA" dirty="0" smtClean="0"/>
              <a:t>Sistemas Expertos</a:t>
            </a:r>
          </a:p>
          <a:p>
            <a:pPr lvl="1"/>
            <a:r>
              <a:rPr lang="es-PA" dirty="0" smtClean="0"/>
              <a:t>Proyecto de Programa Heurístico</a:t>
            </a:r>
          </a:p>
          <a:p>
            <a:pPr lvl="1"/>
            <a:r>
              <a:rPr lang="es-PA" dirty="0" err="1" smtClean="0"/>
              <a:t>Feigenbaum</a:t>
            </a:r>
            <a:r>
              <a:rPr lang="es-PA" dirty="0" smtClean="0"/>
              <a:t>, Buchanan</a:t>
            </a:r>
          </a:p>
          <a:p>
            <a:pPr lvl="2"/>
            <a:r>
              <a:rPr lang="es-PA" dirty="0"/>
              <a:t>Diagnóstico </a:t>
            </a:r>
            <a:r>
              <a:rPr lang="es-PA" dirty="0" smtClean="0"/>
              <a:t>Médico</a:t>
            </a:r>
          </a:p>
          <a:p>
            <a:pPr lvl="2"/>
            <a:r>
              <a:rPr lang="es-PA" dirty="0" smtClean="0"/>
              <a:t>MYCIN (infecciones sanguíneas)</a:t>
            </a:r>
          </a:p>
          <a:p>
            <a:pPr lvl="1"/>
            <a:r>
              <a:rPr lang="es-PA" dirty="0" smtClean="0"/>
              <a:t>Roger </a:t>
            </a:r>
            <a:r>
              <a:rPr lang="es-PA" dirty="0" err="1" smtClean="0"/>
              <a:t>Schank</a:t>
            </a:r>
            <a:r>
              <a:rPr lang="es-PA" dirty="0" smtClean="0"/>
              <a:t>, </a:t>
            </a:r>
            <a:r>
              <a:rPr lang="es-PA" dirty="0" err="1" smtClean="0"/>
              <a:t>Riesbeck</a:t>
            </a:r>
            <a:endParaRPr lang="es-PA" dirty="0" smtClean="0"/>
          </a:p>
          <a:p>
            <a:pPr lvl="2"/>
            <a:r>
              <a:rPr lang="es-PA" dirty="0" smtClean="0"/>
              <a:t>Aprendizaje de lenguaje</a:t>
            </a:r>
          </a:p>
          <a:p>
            <a:pPr lvl="2"/>
            <a:r>
              <a:rPr lang="es-PA" dirty="0" smtClean="0"/>
              <a:t>Menos énfasis de lenguaje y más en razonamiento</a:t>
            </a:r>
          </a:p>
          <a:p>
            <a:pPr lvl="3"/>
            <a:r>
              <a:rPr lang="es-PA" dirty="0" smtClean="0"/>
              <a:t>Lenguaje </a:t>
            </a:r>
            <a:r>
              <a:rPr lang="es-PA" dirty="0" err="1" smtClean="0"/>
              <a:t>Prolog</a:t>
            </a:r>
            <a:endParaRPr lang="es-PA" dirty="0" smtClean="0"/>
          </a:p>
        </p:txBody>
      </p:sp>
      <p:pic>
        <p:nvPicPr>
          <p:cNvPr id="5122" name="Picture 2" descr="Image result for DENDRAL PRO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1303832"/>
            <a:ext cx="3106982" cy="2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edical diagnosis expert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3980143"/>
            <a:ext cx="3048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6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 smtClean="0"/>
              <a:t>IA se </a:t>
            </a:r>
            <a:r>
              <a:rPr lang="es-PA" dirty="0" err="1" smtClean="0"/>
              <a:t>transofma</a:t>
            </a:r>
            <a:r>
              <a:rPr lang="es-PA" dirty="0" smtClean="0"/>
              <a:t> en industria 1980-presente</a:t>
            </a:r>
          </a:p>
          <a:p>
            <a:pPr lvl="1"/>
            <a:r>
              <a:rPr lang="es-PA" dirty="0" smtClean="0"/>
              <a:t>Primer sistema comercial experto</a:t>
            </a:r>
          </a:p>
          <a:p>
            <a:pPr lvl="2"/>
            <a:r>
              <a:rPr lang="es-PA" dirty="0" smtClean="0"/>
              <a:t>Configuraba pedidos de comptuadoras,1986</a:t>
            </a:r>
          </a:p>
          <a:p>
            <a:pPr lvl="2"/>
            <a:r>
              <a:rPr lang="es-PA" dirty="0" smtClean="0"/>
              <a:t>Salva costos de 40M/año</a:t>
            </a:r>
          </a:p>
          <a:p>
            <a:pPr lvl="1"/>
            <a:r>
              <a:rPr lang="es-PA" dirty="0" smtClean="0"/>
              <a:t>Sistema basado en </a:t>
            </a:r>
            <a:r>
              <a:rPr lang="es-PA" dirty="0" err="1" smtClean="0"/>
              <a:t>Prolog</a:t>
            </a:r>
            <a:endParaRPr lang="es-PA" dirty="0" smtClean="0"/>
          </a:p>
          <a:p>
            <a:pPr lvl="2"/>
            <a:r>
              <a:rPr lang="es-PA" dirty="0" smtClean="0"/>
              <a:t>Plan de 10 años de desarrollo</a:t>
            </a:r>
          </a:p>
          <a:p>
            <a:pPr lvl="2"/>
            <a:r>
              <a:rPr lang="es-PA" dirty="0" smtClean="0"/>
              <a:t>En UK fue reanudada la investigación de IA</a:t>
            </a:r>
          </a:p>
          <a:p>
            <a:r>
              <a:rPr lang="es-PA" dirty="0" err="1" smtClean="0"/>
              <a:t>Despues</a:t>
            </a:r>
            <a:r>
              <a:rPr lang="es-PA" dirty="0" smtClean="0"/>
              <a:t> de tanta inversión en</a:t>
            </a:r>
            <a:r>
              <a:rPr lang="es-PA" dirty="0"/>
              <a:t> </a:t>
            </a:r>
            <a:r>
              <a:rPr lang="es-PA" dirty="0" smtClean="0"/>
              <a:t>robótica, visión y demás</a:t>
            </a:r>
          </a:p>
          <a:p>
            <a:pPr lvl="1"/>
            <a:r>
              <a:rPr lang="es-PA" dirty="0" smtClean="0"/>
              <a:t>Invierno de la IA (AI Winter)</a:t>
            </a:r>
          </a:p>
          <a:p>
            <a:pPr lvl="1"/>
            <a:r>
              <a:rPr lang="es-PA" dirty="0" smtClean="0"/>
              <a:t>Debido a la extravagancia de aplicaciones</a:t>
            </a:r>
          </a:p>
        </p:txBody>
      </p:sp>
    </p:spTree>
    <p:extLst>
      <p:ext uri="{BB962C8B-B14F-4D97-AF65-F5344CB8AC3E}">
        <p14:creationId xmlns:p14="http://schemas.microsoft.com/office/powerpoint/2010/main" val="22974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 smtClean="0"/>
              <a:t>Retorno de las redes neuronales 1986-presente</a:t>
            </a:r>
          </a:p>
          <a:p>
            <a:pPr lvl="1"/>
            <a:r>
              <a:rPr lang="es-PA" dirty="0" smtClean="0"/>
              <a:t>Algoritmo de “back-</a:t>
            </a:r>
            <a:r>
              <a:rPr lang="es-PA" dirty="0" err="1" smtClean="0"/>
              <a:t>propagation</a:t>
            </a:r>
            <a:r>
              <a:rPr lang="es-PA" dirty="0" smtClean="0"/>
              <a:t>” mediados 80s</a:t>
            </a:r>
          </a:p>
          <a:p>
            <a:pPr lvl="2"/>
            <a:r>
              <a:rPr lang="es-PA" dirty="0" smtClean="0"/>
              <a:t>Primeros: </a:t>
            </a:r>
            <a:r>
              <a:rPr lang="es-PA" dirty="0" err="1" smtClean="0"/>
              <a:t>Bryson</a:t>
            </a:r>
            <a:r>
              <a:rPr lang="es-PA" dirty="0" smtClean="0"/>
              <a:t> y Ho</a:t>
            </a:r>
          </a:p>
          <a:p>
            <a:pPr lvl="1"/>
            <a:r>
              <a:rPr lang="es-PA" dirty="0" smtClean="0"/>
              <a:t>Promueven la teoría </a:t>
            </a:r>
            <a:r>
              <a:rPr lang="es-PA" dirty="0" err="1" smtClean="0"/>
              <a:t>logisiste</a:t>
            </a:r>
            <a:r>
              <a:rPr lang="es-PA" dirty="0" smtClean="0"/>
              <a:t> de </a:t>
            </a:r>
            <a:r>
              <a:rPr lang="es-PA" dirty="0" err="1" smtClean="0"/>
              <a:t>Newell</a:t>
            </a:r>
            <a:r>
              <a:rPr lang="es-PA" dirty="0" smtClean="0"/>
              <a:t> y </a:t>
            </a:r>
            <a:r>
              <a:rPr lang="es-PA" dirty="0" err="1" smtClean="0"/>
              <a:t>Simons</a:t>
            </a:r>
            <a:endParaRPr lang="es-PA" dirty="0" smtClean="0"/>
          </a:p>
          <a:p>
            <a:pPr lvl="1"/>
            <a:r>
              <a:rPr lang="es-PA" dirty="0" smtClean="0"/>
              <a:t>Conexionismo y aproximación simbólica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Los nuevos sistemas mezclan</a:t>
            </a:r>
          </a:p>
          <a:p>
            <a:pPr lvl="2"/>
            <a:r>
              <a:rPr lang="es-PA" dirty="0" smtClean="0"/>
              <a:t>Ciencias cognitivas</a:t>
            </a:r>
          </a:p>
          <a:p>
            <a:pPr lvl="2"/>
            <a:r>
              <a:rPr lang="es-PA" dirty="0" smtClean="0"/>
              <a:t>Redes neuronales modernas</a:t>
            </a:r>
          </a:p>
          <a:p>
            <a:pPr lvl="2"/>
            <a:r>
              <a:rPr lang="es-PA" dirty="0" smtClean="0"/>
              <a:t>Algoritmos</a:t>
            </a:r>
          </a:p>
          <a:p>
            <a:pPr lvl="2"/>
            <a:r>
              <a:rPr lang="es-PA" dirty="0" smtClean="0"/>
              <a:t>Propiedades matemáticas</a:t>
            </a:r>
          </a:p>
        </p:txBody>
      </p:sp>
    </p:spTree>
    <p:extLst>
      <p:ext uri="{BB962C8B-B14F-4D97-AF65-F5344CB8AC3E}">
        <p14:creationId xmlns:p14="http://schemas.microsoft.com/office/powerpoint/2010/main" val="269223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IA adopta un método científico 1987-presente</a:t>
            </a:r>
          </a:p>
          <a:p>
            <a:pPr lvl="1"/>
            <a:r>
              <a:rPr lang="es-PA" dirty="0" smtClean="0"/>
              <a:t>Nuevas teorías para proponer mejores resultados</a:t>
            </a:r>
          </a:p>
          <a:p>
            <a:pPr lvl="2"/>
            <a:r>
              <a:rPr lang="es-PA" dirty="0" smtClean="0"/>
              <a:t>Rigurosos experimentos</a:t>
            </a:r>
          </a:p>
          <a:p>
            <a:pPr lvl="2"/>
            <a:r>
              <a:rPr lang="es-PA" dirty="0" smtClean="0"/>
              <a:t>Aplicaciones de tiempo real</a:t>
            </a:r>
          </a:p>
          <a:p>
            <a:pPr lvl="2"/>
            <a:r>
              <a:rPr lang="es-PA" dirty="0" smtClean="0"/>
              <a:t>Rivalidad entre límites de teoría de control y estadística</a:t>
            </a:r>
          </a:p>
          <a:p>
            <a:pPr lvl="1"/>
            <a:r>
              <a:rPr lang="es-PA" dirty="0" smtClean="0"/>
              <a:t>Reconocimiento de voz</a:t>
            </a:r>
          </a:p>
          <a:p>
            <a:pPr lvl="2"/>
            <a:r>
              <a:rPr lang="es-PA" dirty="0" smtClean="0"/>
              <a:t>HMM (Modelo oculto de </a:t>
            </a:r>
            <a:r>
              <a:rPr lang="es-PA" dirty="0" err="1" smtClean="0"/>
              <a:t>Markov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Rigurosa matemática</a:t>
            </a:r>
          </a:p>
          <a:p>
            <a:pPr lvl="2"/>
            <a:r>
              <a:rPr lang="es-PA" dirty="0" smtClean="0"/>
              <a:t>Entrenados por un “corpus” extenso</a:t>
            </a:r>
          </a:p>
          <a:p>
            <a:pPr lvl="1"/>
            <a:r>
              <a:rPr lang="es-PA" dirty="0" smtClean="0"/>
              <a:t>Traducción de máquina</a:t>
            </a:r>
          </a:p>
          <a:p>
            <a:pPr lvl="2"/>
            <a:r>
              <a:rPr lang="es-PA" dirty="0" smtClean="0"/>
              <a:t>Teoría de la información 1960, retorna 1990s</a:t>
            </a:r>
          </a:p>
          <a:p>
            <a:pPr lvl="1"/>
            <a:r>
              <a:rPr lang="es-PA" dirty="0" smtClean="0"/>
              <a:t>Redes Neuronales</a:t>
            </a:r>
          </a:p>
          <a:p>
            <a:pPr lvl="2"/>
            <a:r>
              <a:rPr lang="es-PA" dirty="0" err="1" smtClean="0"/>
              <a:t>Estadistica</a:t>
            </a:r>
            <a:r>
              <a:rPr lang="es-PA" dirty="0" smtClean="0"/>
              <a:t>, reconocimiento de patrones, ML: data </a:t>
            </a:r>
            <a:r>
              <a:rPr lang="es-PA" dirty="0" err="1" smtClean="0"/>
              <a:t>mining</a:t>
            </a:r>
            <a:endParaRPr lang="es-PA" dirty="0" smtClean="0"/>
          </a:p>
          <a:p>
            <a:pPr lvl="1"/>
            <a:r>
              <a:rPr lang="es-PA" dirty="0" smtClean="0"/>
              <a:t>Otras áreas como robótica, CV, representación del conocimiento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6146" name="Picture 2" descr="Image result for hidden markov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10" y="1171193"/>
            <a:ext cx="4079150" cy="326332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0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Emergen agentes inteligentes 1995-Presente</a:t>
            </a:r>
          </a:p>
          <a:p>
            <a:pPr lvl="1"/>
            <a:r>
              <a:rPr lang="es-PA" dirty="0" smtClean="0"/>
              <a:t>SOAR de </a:t>
            </a:r>
            <a:r>
              <a:rPr lang="es-PA" dirty="0" err="1" smtClean="0"/>
              <a:t>Newell</a:t>
            </a:r>
            <a:r>
              <a:rPr lang="es-PA" dirty="0" smtClean="0"/>
              <a:t> y otros</a:t>
            </a:r>
          </a:p>
          <a:p>
            <a:pPr lvl="1"/>
            <a:r>
              <a:rPr lang="es-PA" dirty="0" smtClean="0"/>
              <a:t>Sistemas de IA en proyectos Web</a:t>
            </a:r>
          </a:p>
          <a:p>
            <a:pPr lvl="2"/>
            <a:r>
              <a:rPr lang="es-PA" dirty="0" smtClean="0"/>
              <a:t>Herramientas web</a:t>
            </a:r>
          </a:p>
          <a:p>
            <a:pPr lvl="2"/>
            <a:r>
              <a:rPr lang="es-PA" dirty="0" smtClean="0"/>
              <a:t>Sistemas de Recomendación</a:t>
            </a:r>
          </a:p>
          <a:p>
            <a:pPr lvl="1"/>
            <a:r>
              <a:rPr lang="es-PA" dirty="0" err="1" smtClean="0"/>
              <a:t>Fusion</a:t>
            </a:r>
            <a:r>
              <a:rPr lang="es-PA" dirty="0" smtClean="0"/>
              <a:t> de </a:t>
            </a:r>
            <a:r>
              <a:rPr lang="es-PA" dirty="0" err="1" smtClean="0"/>
              <a:t>Sensosres</a:t>
            </a:r>
            <a:endParaRPr lang="es-PA" dirty="0" smtClean="0"/>
          </a:p>
          <a:p>
            <a:pPr lvl="2"/>
            <a:r>
              <a:rPr lang="es-PA" dirty="0" smtClean="0"/>
              <a:t>GPS, Acc3D, </a:t>
            </a:r>
            <a:r>
              <a:rPr lang="es-PA" dirty="0" err="1" smtClean="0"/>
              <a:t>Gyro</a:t>
            </a:r>
            <a:endParaRPr lang="es-PA" dirty="0" smtClean="0"/>
          </a:p>
          <a:p>
            <a:pPr lvl="1"/>
            <a:r>
              <a:rPr lang="es-PA" dirty="0" smtClean="0"/>
              <a:t>Agentes de control de bolsa</a:t>
            </a:r>
          </a:p>
          <a:p>
            <a:r>
              <a:rPr lang="es-PA" dirty="0" smtClean="0"/>
              <a:t>Minsk, McCarthy, Winston</a:t>
            </a:r>
          </a:p>
          <a:p>
            <a:pPr lvl="1"/>
            <a:r>
              <a:rPr lang="es-PA" dirty="0" smtClean="0"/>
              <a:t>Piensan que la IA debe retornar a sus bases</a:t>
            </a:r>
          </a:p>
          <a:p>
            <a:pPr lvl="1"/>
            <a:r>
              <a:rPr lang="es-PA" dirty="0" smtClean="0"/>
              <a:t>IA a nivel humano, capaz de crear</a:t>
            </a:r>
          </a:p>
          <a:p>
            <a:pPr lvl="2"/>
            <a:r>
              <a:rPr lang="es-PA" dirty="0" smtClean="0"/>
              <a:t>No a tareas ya resueltas como SDC, Damas, </a:t>
            </a:r>
            <a:r>
              <a:rPr lang="es-PA" dirty="0" err="1" smtClean="0"/>
              <a:t>etc</a:t>
            </a:r>
            <a:endParaRPr lang="es-PA" dirty="0" smtClean="0"/>
          </a:p>
          <a:p>
            <a:r>
              <a:rPr lang="es-PA" dirty="0" smtClean="0"/>
              <a:t>AGI</a:t>
            </a:r>
          </a:p>
          <a:p>
            <a:r>
              <a:rPr lang="es-PA" dirty="0" smtClean="0"/>
              <a:t>IA Amigable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9218" name="Picture 2" descr="Image result for recommender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1275911"/>
            <a:ext cx="3677386" cy="20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AI in nasd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3559679"/>
            <a:ext cx="3387635" cy="230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1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La disponibilidad de grandes conjuntos de datos 2001-presente</a:t>
            </a:r>
          </a:p>
          <a:p>
            <a:pPr lvl="1"/>
            <a:r>
              <a:rPr lang="es-PA" dirty="0" smtClean="0"/>
              <a:t>Inicialmente énfasis en algoritmos</a:t>
            </a:r>
          </a:p>
          <a:p>
            <a:pPr lvl="1"/>
            <a:r>
              <a:rPr lang="es-PA" dirty="0" smtClean="0"/>
              <a:t>Actualmente énfasis en largos datos</a:t>
            </a:r>
          </a:p>
          <a:p>
            <a:pPr lvl="2"/>
            <a:r>
              <a:rPr lang="es-PA" dirty="0" smtClean="0"/>
              <a:t>Billones de fotos</a:t>
            </a:r>
          </a:p>
          <a:p>
            <a:pPr lvl="2"/>
            <a:r>
              <a:rPr lang="es-PA" dirty="0" smtClean="0"/>
              <a:t>Largas palabras entre lenguajes</a:t>
            </a:r>
          </a:p>
          <a:p>
            <a:pPr lvl="2"/>
            <a:r>
              <a:rPr lang="es-PA" dirty="0" smtClean="0"/>
              <a:t>Etiquetar los datos</a:t>
            </a:r>
          </a:p>
          <a:p>
            <a:pPr lvl="3"/>
            <a:r>
              <a:rPr lang="es-PA" dirty="0" smtClean="0"/>
              <a:t>Precisiones arriba del 95%</a:t>
            </a:r>
          </a:p>
          <a:p>
            <a:pPr lvl="1"/>
            <a:r>
              <a:rPr lang="es-PA" dirty="0" err="1" smtClean="0"/>
              <a:t>Hays</a:t>
            </a:r>
            <a:r>
              <a:rPr lang="es-PA" dirty="0" smtClean="0"/>
              <a:t> y </a:t>
            </a:r>
            <a:r>
              <a:rPr lang="es-PA" dirty="0" err="1" smtClean="0"/>
              <a:t>Efros</a:t>
            </a:r>
            <a:r>
              <a:rPr lang="es-PA" dirty="0" smtClean="0"/>
              <a:t> 2007</a:t>
            </a:r>
          </a:p>
          <a:p>
            <a:pPr lvl="2"/>
            <a:r>
              <a:rPr lang="es-PA" dirty="0" err="1" smtClean="0"/>
              <a:t>Inpainting</a:t>
            </a:r>
            <a:r>
              <a:rPr lang="es-PA" dirty="0" smtClean="0"/>
              <a:t> (rellenar agujeros en fotografías)</a:t>
            </a:r>
          </a:p>
          <a:p>
            <a:pPr lvl="2"/>
            <a:endParaRPr lang="es-PA" dirty="0"/>
          </a:p>
          <a:p>
            <a:r>
              <a:rPr lang="es-PA" dirty="0" smtClean="0"/>
              <a:t>Con suficiente información se pueden generalizar las características!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6257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El estado del arte hoy</a:t>
            </a:r>
          </a:p>
          <a:p>
            <a:r>
              <a:rPr lang="es-PA" dirty="0" smtClean="0"/>
              <a:t>Vehículos robóticos</a:t>
            </a:r>
          </a:p>
          <a:p>
            <a:pPr lvl="1"/>
            <a:r>
              <a:rPr lang="es-PA" dirty="0" smtClean="0"/>
              <a:t>Stanley, SDC, </a:t>
            </a:r>
            <a:r>
              <a:rPr lang="es-PA" dirty="0" err="1" smtClean="0"/>
              <a:t>Darpa</a:t>
            </a:r>
            <a:r>
              <a:rPr lang="es-PA" dirty="0" smtClean="0"/>
              <a:t> </a:t>
            </a:r>
            <a:r>
              <a:rPr lang="es-PA" dirty="0" err="1" smtClean="0"/>
              <a:t>Challenge</a:t>
            </a:r>
            <a:endParaRPr lang="es-PA" dirty="0"/>
          </a:p>
          <a:p>
            <a:r>
              <a:rPr lang="es-PA" dirty="0" smtClean="0"/>
              <a:t>Reconocimiento de Voz</a:t>
            </a:r>
          </a:p>
          <a:p>
            <a:r>
              <a:rPr lang="es-PA" dirty="0" smtClean="0"/>
              <a:t>Planificación Autónoma</a:t>
            </a:r>
          </a:p>
          <a:p>
            <a:r>
              <a:rPr lang="es-PA" dirty="0" smtClean="0"/>
              <a:t>Jugadora</a:t>
            </a:r>
          </a:p>
          <a:p>
            <a:pPr lvl="1"/>
            <a:r>
              <a:rPr lang="es-PA" dirty="0" smtClean="0"/>
              <a:t>IBM Deep Blue</a:t>
            </a:r>
          </a:p>
          <a:p>
            <a:pPr lvl="2"/>
            <a:r>
              <a:rPr lang="es-PA" dirty="0" smtClean="0"/>
              <a:t>Vence a </a:t>
            </a:r>
            <a:r>
              <a:rPr lang="es-PA" dirty="0" err="1" smtClean="0"/>
              <a:t>Kasparov</a:t>
            </a:r>
            <a:r>
              <a:rPr lang="es-PA" dirty="0" smtClean="0"/>
              <a:t> 1997</a:t>
            </a:r>
          </a:p>
          <a:p>
            <a:r>
              <a:rPr lang="es-PA" dirty="0" smtClean="0"/>
              <a:t>Filtros de Spam</a:t>
            </a:r>
          </a:p>
          <a:p>
            <a:pPr lvl="1"/>
            <a:r>
              <a:rPr lang="es-PA" dirty="0" smtClean="0"/>
              <a:t>Ahorra tiempo de eliminar</a:t>
            </a:r>
          </a:p>
          <a:p>
            <a:r>
              <a:rPr lang="es-PA" dirty="0" smtClean="0"/>
              <a:t>Planificación en Logística</a:t>
            </a:r>
          </a:p>
          <a:p>
            <a:pPr lvl="1"/>
            <a:r>
              <a:rPr lang="es-PA" dirty="0" smtClean="0"/>
              <a:t>DART, logística automatizada</a:t>
            </a:r>
          </a:p>
          <a:p>
            <a:r>
              <a:rPr lang="es-PA" dirty="0" smtClean="0"/>
              <a:t>Robótica</a:t>
            </a:r>
          </a:p>
          <a:p>
            <a:pPr lvl="1"/>
            <a:r>
              <a:rPr lang="es-PA" dirty="0" err="1" smtClean="0"/>
              <a:t>iRobot</a:t>
            </a:r>
            <a:endParaRPr lang="es-PA" dirty="0" smtClean="0"/>
          </a:p>
          <a:p>
            <a:r>
              <a:rPr lang="es-PA" dirty="0" smtClean="0"/>
              <a:t>Traducción de máquina</a:t>
            </a:r>
          </a:p>
          <a:p>
            <a:pPr lvl="1"/>
            <a:r>
              <a:rPr lang="es-PA" dirty="0" smtClean="0"/>
              <a:t>Lenguaje 1 &lt;-&gt; Lenguaje 2</a:t>
            </a:r>
          </a:p>
          <a:p>
            <a:pPr lvl="1"/>
            <a:r>
              <a:rPr lang="es-PA" dirty="0" smtClean="0"/>
              <a:t>Modelo Matemático</a:t>
            </a:r>
          </a:p>
        </p:txBody>
      </p:sp>
      <p:pic>
        <p:nvPicPr>
          <p:cNvPr id="10242" name="Picture 2" descr="Image result for stanley self driving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99" y="1054990"/>
            <a:ext cx="2753626" cy="195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peech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65754"/>
            <a:ext cx="2946825" cy="18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IBM DEEP BL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60" y="3174207"/>
            <a:ext cx="3647849" cy="19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spanm fil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250610"/>
            <a:ext cx="2996976" cy="13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Image result for iRob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3682153"/>
            <a:ext cx="3419096" cy="192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Image result for machine transl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07" y="5211546"/>
            <a:ext cx="2045409" cy="153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355389" cy="1400530"/>
          </a:xfrm>
        </p:spPr>
        <p:txBody>
          <a:bodyPr/>
          <a:lstStyle/>
          <a:p>
            <a:r>
              <a:rPr lang="es-PA" dirty="0" smtClean="0"/>
              <a:t>Inteligencia Artificial – Agentes Inteligentes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</a:t>
            </a:r>
          </a:p>
          <a:p>
            <a:pPr lvl="1"/>
            <a:r>
              <a:rPr lang="es-PA" dirty="0" smtClean="0"/>
              <a:t>Percibe su ambiente</a:t>
            </a:r>
            <a:r>
              <a:rPr lang="es-PA" dirty="0"/>
              <a:t> </a:t>
            </a:r>
            <a:r>
              <a:rPr lang="es-PA" dirty="0" smtClean="0"/>
              <a:t>usando sensores</a:t>
            </a:r>
          </a:p>
          <a:p>
            <a:pPr lvl="1"/>
            <a:r>
              <a:rPr lang="es-PA" dirty="0" smtClean="0"/>
              <a:t>Realiza acciones  a través de actuadores</a:t>
            </a:r>
          </a:p>
          <a:p>
            <a:r>
              <a:rPr lang="es-PA" dirty="0" smtClean="0"/>
              <a:t>“</a:t>
            </a:r>
            <a:r>
              <a:rPr lang="es-PA" dirty="0" err="1" smtClean="0"/>
              <a:t>Percept</a:t>
            </a:r>
            <a:r>
              <a:rPr lang="es-PA" dirty="0" smtClean="0"/>
              <a:t>”</a:t>
            </a:r>
          </a:p>
          <a:p>
            <a:pPr lvl="1"/>
            <a:r>
              <a:rPr lang="es-PA" dirty="0" smtClean="0"/>
              <a:t>Capacidad del agente de percibir sus entradas en cualquier instante</a:t>
            </a:r>
          </a:p>
          <a:p>
            <a:pPr lvl="1"/>
            <a:r>
              <a:rPr lang="es-PA" dirty="0" smtClean="0"/>
              <a:t>Los agentes operan con información pasada, no la que podrán ver</a:t>
            </a:r>
          </a:p>
          <a:p>
            <a:r>
              <a:rPr lang="es-PA" dirty="0" smtClean="0"/>
              <a:t>Función de agente</a:t>
            </a:r>
          </a:p>
          <a:p>
            <a:pPr lvl="1"/>
            <a:r>
              <a:rPr lang="es-PA" dirty="0" smtClean="0"/>
              <a:t>Mapea la secuencia de percepción en acciones</a:t>
            </a:r>
          </a:p>
          <a:p>
            <a:pPr lvl="1"/>
            <a:r>
              <a:rPr lang="es-PA" dirty="0" smtClean="0"/>
              <a:t>Construir una tabla de acciones</a:t>
            </a:r>
          </a:p>
          <a:p>
            <a:pPr lvl="2"/>
            <a:r>
              <a:rPr lang="es-PA" dirty="0" smtClean="0"/>
              <a:t>Descripción Matemática</a:t>
            </a:r>
          </a:p>
          <a:p>
            <a:pPr lvl="1"/>
            <a:r>
              <a:rPr lang="es-PA" dirty="0" smtClean="0"/>
              <a:t>Caracterización del agente</a:t>
            </a:r>
          </a:p>
          <a:p>
            <a:r>
              <a:rPr lang="es-PA" dirty="0" smtClean="0"/>
              <a:t>Programa de agente</a:t>
            </a:r>
          </a:p>
          <a:p>
            <a:pPr lvl="1"/>
            <a:r>
              <a:rPr lang="es-PA" dirty="0" smtClean="0"/>
              <a:t>El conjunto</a:t>
            </a:r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259" y="1152983"/>
            <a:ext cx="3721937" cy="16961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575" y="2954072"/>
            <a:ext cx="2844621" cy="14644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43" y="4506542"/>
            <a:ext cx="5331853" cy="22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2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Concepto de Racionalidad</a:t>
            </a:r>
          </a:p>
          <a:p>
            <a:r>
              <a:rPr lang="es-PA" dirty="0" smtClean="0"/>
              <a:t>Agente Racional (aspiradora)</a:t>
            </a:r>
          </a:p>
          <a:p>
            <a:pPr lvl="1"/>
            <a:r>
              <a:rPr lang="es-PA" dirty="0" smtClean="0"/>
              <a:t>Lo hace bien o mal?</a:t>
            </a:r>
          </a:p>
          <a:p>
            <a:pPr lvl="2"/>
            <a:r>
              <a:rPr lang="es-PA" dirty="0" smtClean="0"/>
              <a:t>Depende de las acciones que genera a sus entradas</a:t>
            </a:r>
          </a:p>
          <a:p>
            <a:pPr lvl="2"/>
            <a:r>
              <a:rPr lang="es-PA" dirty="0" smtClean="0"/>
              <a:t>Si la secuencia es apropiada = bien</a:t>
            </a:r>
          </a:p>
          <a:p>
            <a:pPr lvl="2"/>
            <a:r>
              <a:rPr lang="es-PA" dirty="0" smtClean="0"/>
              <a:t>Medir el nivel de desempeño del agente</a:t>
            </a:r>
            <a:endParaRPr lang="es-PA" dirty="0"/>
          </a:p>
          <a:p>
            <a:r>
              <a:rPr lang="es-PA" dirty="0" smtClean="0"/>
              <a:t>Las métricas son más difíciles de lo que se oye</a:t>
            </a:r>
          </a:p>
          <a:p>
            <a:pPr lvl="1"/>
            <a:r>
              <a:rPr lang="es-PA" dirty="0" smtClean="0"/>
              <a:t>Aspiradora</a:t>
            </a:r>
          </a:p>
          <a:p>
            <a:pPr lvl="2"/>
            <a:r>
              <a:rPr lang="es-PA" dirty="0" err="1" smtClean="0"/>
              <a:t>Maximixar</a:t>
            </a:r>
            <a:r>
              <a:rPr lang="es-PA" dirty="0" smtClean="0"/>
              <a:t> un piso limpio</a:t>
            </a:r>
          </a:p>
          <a:p>
            <a:pPr lvl="2"/>
            <a:r>
              <a:rPr lang="es-PA" dirty="0" smtClean="0"/>
              <a:t>No evaluar por cantidad aspirada por “n” horas</a:t>
            </a:r>
          </a:p>
          <a:p>
            <a:r>
              <a:rPr lang="es-PA" dirty="0" smtClean="0"/>
              <a:t>Racionalidad</a:t>
            </a:r>
          </a:p>
          <a:p>
            <a:pPr lvl="1"/>
            <a:r>
              <a:rPr lang="es-PA" dirty="0" smtClean="0"/>
              <a:t>El nivel de desempeño</a:t>
            </a:r>
          </a:p>
          <a:p>
            <a:pPr lvl="1"/>
            <a:r>
              <a:rPr lang="es-PA" dirty="0" smtClean="0"/>
              <a:t>Experiencia previa del entorno</a:t>
            </a:r>
          </a:p>
          <a:p>
            <a:pPr lvl="1"/>
            <a:r>
              <a:rPr lang="es-PA" dirty="0" smtClean="0"/>
              <a:t>Acciones del agente</a:t>
            </a:r>
          </a:p>
          <a:p>
            <a:pPr lvl="1"/>
            <a:r>
              <a:rPr lang="es-PA" dirty="0" smtClean="0"/>
              <a:t>Secuencia de la percepción</a:t>
            </a:r>
          </a:p>
        </p:txBody>
      </p:sp>
    </p:spTree>
    <p:extLst>
      <p:ext uri="{BB962C8B-B14F-4D97-AF65-F5344CB8AC3E}">
        <p14:creationId xmlns:p14="http://schemas.microsoft.com/office/powerpoint/2010/main" val="321481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30" y="1171193"/>
            <a:ext cx="6286270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Concepto de Racionalidad</a:t>
            </a:r>
          </a:p>
          <a:p>
            <a:r>
              <a:rPr lang="es-PA" dirty="0" smtClean="0"/>
              <a:t>Agente Racional (aspiradora)</a:t>
            </a:r>
          </a:p>
          <a:p>
            <a:pPr lvl="1"/>
            <a:r>
              <a:rPr lang="es-PA" dirty="0" smtClean="0"/>
              <a:t>Lo hace bien o mal?</a:t>
            </a:r>
          </a:p>
          <a:p>
            <a:pPr lvl="2"/>
            <a:r>
              <a:rPr lang="es-PA" dirty="0" smtClean="0"/>
              <a:t>Depende de las acciones que genera a sus entradas</a:t>
            </a:r>
          </a:p>
          <a:p>
            <a:pPr lvl="2"/>
            <a:r>
              <a:rPr lang="es-PA" dirty="0" smtClean="0"/>
              <a:t>Si la secuencia es apropiada = bien</a:t>
            </a:r>
          </a:p>
          <a:p>
            <a:pPr lvl="2"/>
            <a:r>
              <a:rPr lang="es-PA" dirty="0" smtClean="0"/>
              <a:t>Medir el nivel de desempeño del agente</a:t>
            </a:r>
            <a:endParaRPr lang="es-PA" dirty="0"/>
          </a:p>
          <a:p>
            <a:r>
              <a:rPr lang="es-PA" dirty="0" smtClean="0"/>
              <a:t>Las métricas son más difíciles de lo que se oye</a:t>
            </a:r>
          </a:p>
          <a:p>
            <a:pPr lvl="1"/>
            <a:r>
              <a:rPr lang="es-PA" dirty="0" smtClean="0"/>
              <a:t>Aspiradora</a:t>
            </a:r>
          </a:p>
          <a:p>
            <a:pPr lvl="2"/>
            <a:r>
              <a:rPr lang="es-PA" dirty="0" err="1" smtClean="0"/>
              <a:t>Maximixar</a:t>
            </a:r>
            <a:r>
              <a:rPr lang="es-PA" dirty="0" smtClean="0"/>
              <a:t> un piso limpio</a:t>
            </a:r>
          </a:p>
          <a:p>
            <a:pPr lvl="2"/>
            <a:r>
              <a:rPr lang="es-PA" dirty="0" smtClean="0"/>
              <a:t>No evaluar por cantidad aspirada por “n” horas</a:t>
            </a:r>
          </a:p>
          <a:p>
            <a:r>
              <a:rPr lang="es-PA" dirty="0" smtClean="0"/>
              <a:t>Racionalidad  (Maximizar el desempeño)</a:t>
            </a:r>
          </a:p>
          <a:p>
            <a:pPr lvl="1"/>
            <a:r>
              <a:rPr lang="es-PA" dirty="0" smtClean="0"/>
              <a:t>El nivel de desempeño</a:t>
            </a:r>
          </a:p>
          <a:p>
            <a:pPr lvl="1"/>
            <a:r>
              <a:rPr lang="es-PA" dirty="0" smtClean="0"/>
              <a:t>Experiencia previa del entorno</a:t>
            </a:r>
          </a:p>
          <a:p>
            <a:pPr lvl="1"/>
            <a:r>
              <a:rPr lang="es-PA" dirty="0" smtClean="0"/>
              <a:t>Acciones del agente</a:t>
            </a:r>
          </a:p>
          <a:p>
            <a:pPr lvl="1"/>
            <a:r>
              <a:rPr lang="es-PA" dirty="0" smtClean="0"/>
              <a:t>Secuencia de la percepción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645500" y="1313645"/>
            <a:ext cx="5434883" cy="5016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El agente de aspiradora será un agente racional?</a:t>
            </a:r>
          </a:p>
          <a:p>
            <a:pPr lvl="1"/>
            <a:r>
              <a:rPr lang="es-PA" dirty="0" smtClean="0"/>
              <a:t>Depende</a:t>
            </a:r>
          </a:p>
          <a:p>
            <a:pPr lvl="1"/>
            <a:r>
              <a:rPr lang="es-PA" dirty="0" smtClean="0"/>
              <a:t>Evaluación a cada secuencia o a 1k de secuencias</a:t>
            </a:r>
          </a:p>
          <a:p>
            <a:pPr lvl="1"/>
            <a:r>
              <a:rPr lang="es-PA" dirty="0" smtClean="0"/>
              <a:t>Se conoce el ambiente a priori</a:t>
            </a:r>
          </a:p>
          <a:p>
            <a:pPr lvl="2"/>
            <a:r>
              <a:rPr lang="es-PA" dirty="0" smtClean="0"/>
              <a:t>Limpiamos el cuadrado</a:t>
            </a:r>
          </a:p>
          <a:p>
            <a:pPr lvl="2"/>
            <a:r>
              <a:rPr lang="es-PA" dirty="0" smtClean="0"/>
              <a:t>No conocemos la distribución de sucio</a:t>
            </a:r>
          </a:p>
          <a:p>
            <a:pPr lvl="2"/>
            <a:r>
              <a:rPr lang="es-PA" dirty="0" err="1" smtClean="0"/>
              <a:t>Izq</a:t>
            </a:r>
            <a:r>
              <a:rPr lang="es-PA" dirty="0" smtClean="0"/>
              <a:t>, Derecha o succionar son </a:t>
            </a:r>
            <a:r>
              <a:rPr lang="es-PA" dirty="0" err="1" smtClean="0"/>
              <a:t>acc</a:t>
            </a:r>
            <a:r>
              <a:rPr lang="es-PA" dirty="0" smtClean="0"/>
              <a:t>. únicas</a:t>
            </a:r>
            <a:endParaRPr lang="es-PA" dirty="0"/>
          </a:p>
          <a:p>
            <a:pPr lvl="2"/>
            <a:r>
              <a:rPr lang="es-PA" dirty="0" smtClean="0"/>
              <a:t>Se mantiene en la misma </a:t>
            </a:r>
            <a:r>
              <a:rPr lang="es-PA" dirty="0" err="1" smtClean="0"/>
              <a:t>posicion</a:t>
            </a:r>
            <a:endParaRPr lang="es-PA" dirty="0" smtClean="0"/>
          </a:p>
          <a:p>
            <a:pPr lvl="2"/>
            <a:r>
              <a:rPr lang="es-PA" dirty="0" smtClean="0"/>
              <a:t>Percibe la locación de polvo</a:t>
            </a:r>
          </a:p>
        </p:txBody>
      </p:sp>
    </p:spTree>
    <p:extLst>
      <p:ext uri="{BB962C8B-B14F-4D97-AF65-F5344CB8AC3E}">
        <p14:creationId xmlns:p14="http://schemas.microsoft.com/office/powerpoint/2010/main" val="14818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Omnisciencia, aprendizaje y autonomía</a:t>
            </a:r>
          </a:p>
          <a:p>
            <a:pPr lvl="1"/>
            <a:r>
              <a:rPr lang="es-PA" dirty="0" smtClean="0"/>
              <a:t>El agente toma en cuenta el resultado de sus acciones antes de actuar</a:t>
            </a:r>
          </a:p>
          <a:p>
            <a:pPr lvl="1"/>
            <a:r>
              <a:rPr lang="es-PA" dirty="0" smtClean="0"/>
              <a:t>Imposible en la realidad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Cruzar la calle sin observar lo impredecible (algo de arriba cae)</a:t>
            </a:r>
            <a:endParaRPr lang="es-PA" dirty="0"/>
          </a:p>
          <a:p>
            <a:r>
              <a:rPr lang="es-PA" dirty="0" smtClean="0"/>
              <a:t>Conclusión:</a:t>
            </a:r>
          </a:p>
          <a:p>
            <a:pPr lvl="1"/>
            <a:r>
              <a:rPr lang="es-PA" dirty="0" smtClean="0"/>
              <a:t>No se puede diseñar un agente pensando la mejor acción de los hechos (diseñando un futuro no visto)</a:t>
            </a:r>
          </a:p>
          <a:p>
            <a:r>
              <a:rPr lang="es-PA" dirty="0" smtClean="0"/>
              <a:t>No requerimos omnisciencia solo acciones a eventos pasados</a:t>
            </a:r>
          </a:p>
          <a:p>
            <a:r>
              <a:rPr lang="es-PA" dirty="0" smtClean="0"/>
              <a:t>Si requerimos mirar el ambiente al cruzar la calle </a:t>
            </a:r>
            <a:r>
              <a:rPr lang="es-PA" dirty="0" err="1" smtClean="0"/>
              <a:t>p.e</a:t>
            </a:r>
            <a:r>
              <a:rPr lang="es-PA" dirty="0" smtClean="0"/>
              <a:t>.</a:t>
            </a:r>
          </a:p>
          <a:p>
            <a:r>
              <a:rPr lang="es-PA" dirty="0" smtClean="0"/>
              <a:t>Mirar antes de ingresar a la calle</a:t>
            </a:r>
          </a:p>
          <a:p>
            <a:pPr lvl="1"/>
            <a:r>
              <a:rPr lang="es-PA" dirty="0" smtClean="0"/>
              <a:t>Recopilación de la información</a:t>
            </a:r>
          </a:p>
          <a:p>
            <a:pPr lvl="1"/>
            <a:r>
              <a:rPr lang="es-PA" dirty="0" smtClean="0"/>
              <a:t>Exploración</a:t>
            </a:r>
          </a:p>
        </p:txBody>
      </p:sp>
    </p:spTree>
    <p:extLst>
      <p:ext uri="{BB962C8B-B14F-4D97-AF65-F5344CB8AC3E}">
        <p14:creationId xmlns:p14="http://schemas.microsoft.com/office/powerpoint/2010/main" val="303901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Omnisciencia, aprendizaje y autonomía</a:t>
            </a:r>
          </a:p>
          <a:p>
            <a:r>
              <a:rPr lang="es-PA" dirty="0" smtClean="0"/>
              <a:t>Necesitamos aprender del entorno</a:t>
            </a:r>
          </a:p>
          <a:p>
            <a:pPr lvl="1"/>
            <a:r>
              <a:rPr lang="es-PA" dirty="0" smtClean="0"/>
              <a:t>Aprendizaje anterior puede ser modificado y aumentado</a:t>
            </a:r>
          </a:p>
          <a:p>
            <a:pPr lvl="1"/>
            <a:r>
              <a:rPr lang="es-PA" dirty="0" smtClean="0"/>
              <a:t>Cuando se conoce el ambiente solo es necesario tomar acciones correctas</a:t>
            </a:r>
          </a:p>
          <a:p>
            <a:r>
              <a:rPr lang="es-PA" dirty="0" smtClean="0"/>
              <a:t>Del caso anterior el agente pierde autonomía</a:t>
            </a:r>
          </a:p>
          <a:p>
            <a:pPr lvl="1"/>
            <a:r>
              <a:rPr lang="es-PA" dirty="0" smtClean="0"/>
              <a:t>Un agente racional debe ser autónomo</a:t>
            </a:r>
          </a:p>
          <a:p>
            <a:pPr lvl="1"/>
            <a:r>
              <a:rPr lang="es-PA" dirty="0" smtClean="0"/>
              <a:t>Inicialmente </a:t>
            </a:r>
            <a:r>
              <a:rPr lang="es-PA" dirty="0" err="1" smtClean="0"/>
              <a:t>actua</a:t>
            </a:r>
            <a:r>
              <a:rPr lang="es-PA" dirty="0" smtClean="0"/>
              <a:t> </a:t>
            </a:r>
            <a:r>
              <a:rPr lang="es-PA" dirty="0" err="1" smtClean="0"/>
              <a:t>aleatoreamente</a:t>
            </a:r>
            <a:endParaRPr lang="es-PA" dirty="0" smtClean="0"/>
          </a:p>
          <a:p>
            <a:pPr lvl="1"/>
            <a:r>
              <a:rPr lang="es-PA" dirty="0" err="1" smtClean="0"/>
              <a:t>Despues</a:t>
            </a:r>
            <a:r>
              <a:rPr lang="es-PA" dirty="0" smtClean="0"/>
              <a:t> de experiencia en el ambiente, aprende</a:t>
            </a:r>
          </a:p>
          <a:p>
            <a:pPr lvl="1"/>
            <a:r>
              <a:rPr lang="es-PA" dirty="0" smtClean="0"/>
              <a:t>Luego es independiente</a:t>
            </a:r>
          </a:p>
          <a:p>
            <a:r>
              <a:rPr lang="es-PA" dirty="0" smtClean="0"/>
              <a:t>Tareas en el entorno</a:t>
            </a:r>
          </a:p>
          <a:p>
            <a:pPr lvl="1"/>
            <a:r>
              <a:rPr lang="es-PA" dirty="0" smtClean="0"/>
              <a:t>Son los problemas del ambiente</a:t>
            </a:r>
          </a:p>
          <a:p>
            <a:pPr lvl="1"/>
            <a:r>
              <a:rPr lang="es-PA" dirty="0" smtClean="0"/>
              <a:t>Los agentes son las soluciones 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1028" name="Picture 4" descr="Image result for lowly dung bee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1114743"/>
            <a:ext cx="2534210" cy="14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utonomous vacu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2841478"/>
            <a:ext cx="2262289" cy="160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95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Especificando las tareas del entorno</a:t>
            </a:r>
          </a:p>
          <a:p>
            <a:r>
              <a:rPr lang="es-PA" dirty="0" smtClean="0"/>
              <a:t>Para diseñar un agente que resuelva las tareas del entorno</a:t>
            </a:r>
          </a:p>
          <a:p>
            <a:pPr lvl="1"/>
            <a:r>
              <a:rPr lang="es-PA" dirty="0" smtClean="0"/>
              <a:t>Desempeño, Entorno, Actuadores, Sensores… PEAS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Pero también hay agentes de software o </a:t>
            </a:r>
            <a:r>
              <a:rPr lang="es-PA" dirty="0" err="1" smtClean="0"/>
              <a:t>softbots</a:t>
            </a:r>
            <a:r>
              <a:rPr lang="es-PA" dirty="0" smtClean="0"/>
              <a:t>!</a:t>
            </a:r>
          </a:p>
          <a:p>
            <a:pPr lvl="1"/>
            <a:r>
              <a:rPr lang="es-PA" dirty="0" err="1" smtClean="0"/>
              <a:t>Webot</a:t>
            </a:r>
            <a:r>
              <a:rPr lang="es-PA" dirty="0" smtClean="0"/>
              <a:t> que muestra noticias de </a:t>
            </a:r>
            <a:r>
              <a:rPr lang="es-PA" dirty="0" err="1" smtClean="0"/>
              <a:t>interes</a:t>
            </a:r>
            <a:r>
              <a:rPr lang="es-PA" dirty="0" smtClean="0"/>
              <a:t> a un usuario</a:t>
            </a:r>
          </a:p>
          <a:p>
            <a:pPr lvl="1"/>
            <a:r>
              <a:rPr lang="es-PA" dirty="0" smtClean="0"/>
              <a:t>Sistemas de Recomendación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28" y="2571723"/>
            <a:ext cx="8367874" cy="2433762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" y="452718"/>
            <a:ext cx="1219200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A" sz="3800" smtClean="0"/>
              <a:t>Inteligencia Artificial – Naturaleza de los Entornos</a:t>
            </a:r>
            <a:endParaRPr lang="es-PA" sz="3800" dirty="0"/>
          </a:p>
        </p:txBody>
      </p:sp>
    </p:spTree>
    <p:extLst>
      <p:ext uri="{BB962C8B-B14F-4D97-AF65-F5344CB8AC3E}">
        <p14:creationId xmlns:p14="http://schemas.microsoft.com/office/powerpoint/2010/main" val="147005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53" y="1262765"/>
            <a:ext cx="6628461" cy="52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Completa o Parcialmente Observable</a:t>
            </a:r>
          </a:p>
          <a:p>
            <a:pPr lvl="1"/>
            <a:r>
              <a:rPr lang="es-PA" dirty="0" smtClean="0"/>
              <a:t>Completa:  Tiene acceso a todos los estados en cualquier momento</a:t>
            </a:r>
          </a:p>
          <a:p>
            <a:pPr lvl="2"/>
            <a:r>
              <a:rPr lang="es-PA" dirty="0" smtClean="0"/>
              <a:t>Detectamos todo lo necesario para realizar las acciones</a:t>
            </a:r>
          </a:p>
          <a:p>
            <a:pPr lvl="2"/>
            <a:r>
              <a:rPr lang="es-PA" dirty="0" smtClean="0"/>
              <a:t>No se necesita mantener el estado del ambiente (ya se tiene en cada estado)</a:t>
            </a:r>
          </a:p>
          <a:p>
            <a:pPr lvl="1"/>
            <a:r>
              <a:rPr lang="es-PA" dirty="0" smtClean="0"/>
              <a:t>Parcial:  Información del sensor con ruido o deja de responder</a:t>
            </a:r>
          </a:p>
          <a:p>
            <a:pPr lvl="2"/>
            <a:r>
              <a:rPr lang="es-PA" dirty="0" smtClean="0"/>
              <a:t>Una aspiradora con sensor de polvo solamente (no entiende ubicación)</a:t>
            </a:r>
          </a:p>
          <a:p>
            <a:pPr lvl="2"/>
            <a:r>
              <a:rPr lang="es-PA" dirty="0" smtClean="0"/>
              <a:t>En SDC no podemos saber las acciones que toman los otros vehículos</a:t>
            </a:r>
          </a:p>
          <a:p>
            <a:r>
              <a:rPr lang="es-PA" dirty="0" err="1" smtClean="0"/>
              <a:t>Uni</a:t>
            </a:r>
            <a:r>
              <a:rPr lang="es-PA" dirty="0" smtClean="0"/>
              <a:t>-agente o </a:t>
            </a:r>
            <a:r>
              <a:rPr lang="es-PA" dirty="0" err="1" smtClean="0"/>
              <a:t>multi</a:t>
            </a:r>
            <a:r>
              <a:rPr lang="es-PA" dirty="0" smtClean="0"/>
              <a:t>-agente</a:t>
            </a:r>
          </a:p>
          <a:p>
            <a:pPr lvl="1"/>
            <a:r>
              <a:rPr lang="es-PA" dirty="0" smtClean="0"/>
              <a:t>Para el </a:t>
            </a:r>
            <a:r>
              <a:rPr lang="es-PA" dirty="0" err="1" smtClean="0"/>
              <a:t>ejm</a:t>
            </a:r>
            <a:r>
              <a:rPr lang="es-PA" dirty="0" smtClean="0"/>
              <a:t>. Del taxi</a:t>
            </a:r>
          </a:p>
          <a:p>
            <a:pPr lvl="2"/>
            <a:r>
              <a:rPr lang="es-PA" dirty="0" smtClean="0"/>
              <a:t>Otros son otros agentes</a:t>
            </a:r>
          </a:p>
          <a:p>
            <a:pPr lvl="2"/>
            <a:r>
              <a:rPr lang="es-PA" dirty="0" smtClean="0"/>
              <a:t>O forman parte del ambiente</a:t>
            </a:r>
          </a:p>
          <a:p>
            <a:r>
              <a:rPr lang="es-PA" dirty="0" smtClean="0"/>
              <a:t>Ajedrez: </a:t>
            </a:r>
            <a:r>
              <a:rPr lang="es-PA" dirty="0" err="1" smtClean="0"/>
              <a:t>multiagente</a:t>
            </a:r>
            <a:r>
              <a:rPr lang="es-PA" dirty="0" smtClean="0"/>
              <a:t> competitivo</a:t>
            </a:r>
          </a:p>
          <a:p>
            <a:r>
              <a:rPr lang="es-PA" dirty="0" smtClean="0"/>
              <a:t>Taxi: </a:t>
            </a:r>
            <a:r>
              <a:rPr lang="es-PA" dirty="0" err="1" smtClean="0"/>
              <a:t>multiagente</a:t>
            </a:r>
            <a:r>
              <a:rPr lang="es-PA" dirty="0" smtClean="0"/>
              <a:t> cooperativo</a:t>
            </a:r>
          </a:p>
          <a:p>
            <a:pPr lvl="1"/>
            <a:r>
              <a:rPr lang="es-PA" dirty="0" smtClean="0"/>
              <a:t>Comportamiento aleatorio ayuda a competitividad</a:t>
            </a:r>
          </a:p>
        </p:txBody>
      </p:sp>
      <p:pic>
        <p:nvPicPr>
          <p:cNvPr id="2050" name="Picture 2" descr="Image result for single agent vs multi agent ch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68" y="403269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ngle agent puzz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9" t="63197" r="45645" b="5066"/>
          <a:stretch/>
        </p:blipFill>
        <p:spPr bwMode="auto">
          <a:xfrm>
            <a:off x="7007135" y="4015994"/>
            <a:ext cx="2524260" cy="217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7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err="1" smtClean="0"/>
              <a:t>Deterministico</a:t>
            </a:r>
            <a:r>
              <a:rPr lang="es-PA" dirty="0" smtClean="0"/>
              <a:t> vs </a:t>
            </a:r>
            <a:r>
              <a:rPr lang="es-PA" dirty="0" err="1" smtClean="0"/>
              <a:t>Estocastico</a:t>
            </a:r>
            <a:endParaRPr lang="es-PA" dirty="0" smtClean="0"/>
          </a:p>
          <a:p>
            <a:pPr lvl="1"/>
            <a:r>
              <a:rPr lang="es-PA" dirty="0" err="1" smtClean="0"/>
              <a:t>Deterministico</a:t>
            </a:r>
            <a:r>
              <a:rPr lang="es-PA" dirty="0" smtClean="0"/>
              <a:t>:  El estado siguiente depende de la acción actual</a:t>
            </a:r>
          </a:p>
          <a:p>
            <a:pPr lvl="2"/>
            <a:r>
              <a:rPr lang="es-PA" dirty="0" smtClean="0"/>
              <a:t>Aspiradora</a:t>
            </a:r>
          </a:p>
          <a:p>
            <a:pPr lvl="1"/>
            <a:r>
              <a:rPr lang="es-PA" dirty="0" err="1" smtClean="0"/>
              <a:t>Estocastico</a:t>
            </a:r>
            <a:r>
              <a:rPr lang="es-PA" dirty="0" smtClean="0"/>
              <a:t>: incertidumbre, probabilístico y depende</a:t>
            </a:r>
          </a:p>
          <a:p>
            <a:pPr lvl="2"/>
            <a:r>
              <a:rPr lang="es-PA" dirty="0" smtClean="0"/>
              <a:t>SDC</a:t>
            </a:r>
          </a:p>
          <a:p>
            <a:pPr lvl="2"/>
            <a:r>
              <a:rPr lang="es-PA" dirty="0" smtClean="0"/>
              <a:t>Si al mundo de la aspiradora añadimos </a:t>
            </a:r>
            <a:r>
              <a:rPr lang="es-PA" dirty="0" err="1" smtClean="0"/>
              <a:t>aleatoreamente</a:t>
            </a:r>
            <a:r>
              <a:rPr lang="es-PA" dirty="0" smtClean="0"/>
              <a:t> polvo</a:t>
            </a:r>
          </a:p>
          <a:p>
            <a:r>
              <a:rPr lang="es-PA" dirty="0" smtClean="0"/>
              <a:t>Un ambiente es incierto si no es completamente observable o determinístico</a:t>
            </a:r>
          </a:p>
          <a:p>
            <a:r>
              <a:rPr lang="es-PA" dirty="0" err="1" smtClean="0"/>
              <a:t>Episodico</a:t>
            </a:r>
            <a:r>
              <a:rPr lang="es-PA" dirty="0" smtClean="0"/>
              <a:t> vs Secuencial</a:t>
            </a:r>
          </a:p>
          <a:p>
            <a:pPr lvl="1"/>
            <a:r>
              <a:rPr lang="es-PA" dirty="0" err="1" smtClean="0"/>
              <a:t>Episodico</a:t>
            </a:r>
            <a:r>
              <a:rPr lang="es-PA" dirty="0" smtClean="0"/>
              <a:t>:  percepción y luego acción</a:t>
            </a:r>
          </a:p>
          <a:p>
            <a:pPr lvl="2"/>
            <a:r>
              <a:rPr lang="es-PA" dirty="0" smtClean="0"/>
              <a:t>El siguiente episodio no depende de acciones previas</a:t>
            </a:r>
          </a:p>
          <a:p>
            <a:pPr lvl="2"/>
            <a:r>
              <a:rPr lang="es-PA" dirty="0" smtClean="0"/>
              <a:t>Sistema de visión de desperfectos</a:t>
            </a:r>
          </a:p>
          <a:p>
            <a:pPr lvl="1"/>
            <a:r>
              <a:rPr lang="es-PA" dirty="0" smtClean="0"/>
              <a:t>Secuencial: acciones a corto plazo afectan acciones futuras a largo plazo</a:t>
            </a:r>
          </a:p>
          <a:p>
            <a:pPr lvl="2"/>
            <a:r>
              <a:rPr lang="es-PA" dirty="0" smtClean="0"/>
              <a:t>Ajedrez, SDC</a:t>
            </a:r>
          </a:p>
        </p:txBody>
      </p:sp>
    </p:spTree>
    <p:extLst>
      <p:ext uri="{BB962C8B-B14F-4D97-AF65-F5344CB8AC3E}">
        <p14:creationId xmlns:p14="http://schemas.microsoft.com/office/powerpoint/2010/main" val="40192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Estático vs Dinámico</a:t>
            </a:r>
          </a:p>
          <a:p>
            <a:pPr lvl="1"/>
            <a:r>
              <a:rPr lang="es-PA" dirty="0" smtClean="0"/>
              <a:t>Dinámico:  El entorno cambia mientras se toma decisión</a:t>
            </a:r>
          </a:p>
          <a:p>
            <a:pPr lvl="2"/>
            <a:r>
              <a:rPr lang="es-PA" dirty="0" smtClean="0"/>
              <a:t>Pregunta al agente que hacer</a:t>
            </a:r>
          </a:p>
          <a:p>
            <a:pPr lvl="1"/>
            <a:r>
              <a:rPr lang="es-PA" dirty="0" smtClean="0"/>
              <a:t>Estático: no posee cambio</a:t>
            </a:r>
          </a:p>
          <a:p>
            <a:pPr lvl="2"/>
            <a:r>
              <a:rPr lang="es-PA" dirty="0" smtClean="0"/>
              <a:t>Fáciles de manejar</a:t>
            </a:r>
          </a:p>
          <a:p>
            <a:pPr lvl="2"/>
            <a:r>
              <a:rPr lang="es-PA" dirty="0" smtClean="0"/>
              <a:t>No necesita mirar el entorno mientras decide</a:t>
            </a:r>
          </a:p>
          <a:p>
            <a:pPr lvl="1"/>
            <a:r>
              <a:rPr lang="es-PA" dirty="0" err="1" smtClean="0"/>
              <a:t>Semidinámico</a:t>
            </a:r>
            <a:r>
              <a:rPr lang="es-PA" dirty="0" smtClean="0"/>
              <a:t>:  el entorno no cambia, el agente si</a:t>
            </a:r>
          </a:p>
          <a:p>
            <a:pPr lvl="2"/>
            <a:r>
              <a:rPr lang="es-PA" dirty="0" smtClean="0"/>
              <a:t>Ajedrez con reloj</a:t>
            </a:r>
          </a:p>
          <a:p>
            <a:r>
              <a:rPr lang="es-PA" dirty="0" smtClean="0"/>
              <a:t>Discreto vs continuo</a:t>
            </a:r>
          </a:p>
          <a:p>
            <a:pPr lvl="1"/>
            <a:r>
              <a:rPr lang="es-PA" dirty="0" smtClean="0"/>
              <a:t>El estado del entorno a medida que transcurre el tiempo</a:t>
            </a:r>
          </a:p>
          <a:p>
            <a:pPr lvl="1"/>
            <a:r>
              <a:rPr lang="es-PA" dirty="0" smtClean="0"/>
              <a:t>Discreto: Ajedrez, damas, X 0</a:t>
            </a:r>
          </a:p>
          <a:p>
            <a:pPr lvl="1"/>
            <a:r>
              <a:rPr lang="es-PA" dirty="0" smtClean="0"/>
              <a:t>Continuo: SDC, </a:t>
            </a:r>
            <a:r>
              <a:rPr lang="es-PA" dirty="0" err="1" smtClean="0"/>
              <a:t>Robotica</a:t>
            </a:r>
            <a:r>
              <a:rPr lang="es-PA" dirty="0" smtClean="0"/>
              <a:t> con objetos móviles</a:t>
            </a:r>
          </a:p>
        </p:txBody>
      </p:sp>
    </p:spTree>
    <p:extLst>
      <p:ext uri="{BB962C8B-B14F-4D97-AF65-F5344CB8AC3E}">
        <p14:creationId xmlns:p14="http://schemas.microsoft.com/office/powerpoint/2010/main" val="367550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Conocido vs Desconocido:</a:t>
            </a:r>
          </a:p>
          <a:p>
            <a:pPr lvl="1"/>
            <a:r>
              <a:rPr lang="es-PA" dirty="0" smtClean="0"/>
              <a:t>Se refiere mas al agente que al entorno</a:t>
            </a:r>
            <a:endParaRPr lang="es-PA" dirty="0"/>
          </a:p>
          <a:p>
            <a:pPr lvl="1"/>
            <a:r>
              <a:rPr lang="es-PA" dirty="0" smtClean="0"/>
              <a:t>Leyes físicas</a:t>
            </a:r>
          </a:p>
          <a:p>
            <a:pPr lvl="1"/>
            <a:r>
              <a:rPr lang="es-PA" dirty="0" smtClean="0"/>
              <a:t>Desconocido</a:t>
            </a:r>
          </a:p>
          <a:p>
            <a:pPr lvl="2"/>
            <a:r>
              <a:rPr lang="es-PA" dirty="0" smtClean="0"/>
              <a:t>debe aprender de él para tomar buenas decisiones</a:t>
            </a:r>
          </a:p>
          <a:p>
            <a:pPr lvl="1"/>
            <a:r>
              <a:rPr lang="es-PA" dirty="0" smtClean="0"/>
              <a:t>Un ambiente conocido puede ser parcialmente observable</a:t>
            </a:r>
          </a:p>
          <a:p>
            <a:pPr lvl="2"/>
            <a:r>
              <a:rPr lang="es-PA" dirty="0" smtClean="0"/>
              <a:t>Solitario: no se sabe la siguiente carta, si las reglas</a:t>
            </a:r>
          </a:p>
          <a:p>
            <a:pPr lvl="1"/>
            <a:r>
              <a:rPr lang="es-PA" dirty="0" smtClean="0"/>
              <a:t>Un ambiente desconocido puede ser completamente observable</a:t>
            </a:r>
          </a:p>
          <a:p>
            <a:pPr lvl="2"/>
            <a:r>
              <a:rPr lang="es-PA" dirty="0" smtClean="0"/>
              <a:t>Videojuego: se ve el entorno pero no se interactuar</a:t>
            </a:r>
          </a:p>
        </p:txBody>
      </p:sp>
      <p:pic>
        <p:nvPicPr>
          <p:cNvPr id="5124" name="Picture 4" descr="Image result for solitai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1374321"/>
            <a:ext cx="3296993" cy="18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mario k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4421165"/>
            <a:ext cx="3077738" cy="19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65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Conocido vs Desconocido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También para los agentes se deben evaluar varias clases de entornos</a:t>
            </a:r>
          </a:p>
          <a:p>
            <a:r>
              <a:rPr lang="es-PA" dirty="0" smtClean="0"/>
              <a:t>Recordar que el agente maximiza su desempeño promedio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57" y="1708931"/>
            <a:ext cx="7102701" cy="3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171193"/>
            <a:ext cx="12093261" cy="5458207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El trabajo de IA es crear programas agentes que implementen esta función de agente</a:t>
            </a:r>
          </a:p>
          <a:p>
            <a:pPr lvl="1"/>
            <a:r>
              <a:rPr lang="es-PA" dirty="0" smtClean="0"/>
              <a:t>Corren en algún conjunto computacional</a:t>
            </a:r>
          </a:p>
          <a:p>
            <a:pPr lvl="1"/>
            <a:r>
              <a:rPr lang="es-PA" dirty="0" smtClean="0"/>
              <a:t>Agente = arquitectura + programa</a:t>
            </a:r>
          </a:p>
          <a:p>
            <a:r>
              <a:rPr lang="es-PA" dirty="0" smtClean="0"/>
              <a:t>Programas Agentes</a:t>
            </a:r>
          </a:p>
          <a:p>
            <a:pPr lvl="1"/>
            <a:r>
              <a:rPr lang="es-PA" dirty="0" smtClean="0"/>
              <a:t>Siempre iguales:  perciben el ambiente, ejecutan acciones a actuadores</a:t>
            </a:r>
          </a:p>
          <a:p>
            <a:pPr lvl="2"/>
            <a:r>
              <a:rPr lang="es-PA" dirty="0" smtClean="0"/>
              <a:t>Si las acciones dependen del grupo de percepciones deben recordarse</a:t>
            </a:r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r>
              <a:rPr lang="es-PA" dirty="0" smtClean="0"/>
              <a:t>Un agente basado en tablas es una mala decisión de diseño!.  A pesar de todo hace lo deseado.</a:t>
            </a:r>
          </a:p>
          <a:p>
            <a:pPr lvl="1"/>
            <a:r>
              <a:rPr lang="es-PA" dirty="0" smtClean="0"/>
              <a:t>En el taxi: cámara a 640x480 x 24 bits color @ 30s = 10^250,000,000,000 </a:t>
            </a:r>
            <a:r>
              <a:rPr lang="es-PA" dirty="0" err="1" smtClean="0"/>
              <a:t>percepts</a:t>
            </a:r>
            <a:endParaRPr lang="es-PA" dirty="0" smtClean="0"/>
          </a:p>
          <a:p>
            <a:pPr lvl="1"/>
            <a:r>
              <a:rPr lang="es-PA" dirty="0" smtClean="0"/>
              <a:t>Ajedrez = 10^150 posibilidades</a:t>
            </a:r>
          </a:p>
          <a:p>
            <a:pPr lvl="2"/>
            <a:r>
              <a:rPr lang="es-PA" dirty="0" smtClean="0"/>
              <a:t>Demasiado tiempo de creación, alojamiento del agente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17" y="3192549"/>
            <a:ext cx="7042597" cy="17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reflejo simple</a:t>
            </a:r>
          </a:p>
          <a:p>
            <a:pPr lvl="1"/>
            <a:r>
              <a:rPr lang="es-PA" dirty="0" smtClean="0"/>
              <a:t>Acciones actuales de estados actuales</a:t>
            </a:r>
          </a:p>
          <a:p>
            <a:pPr lvl="1"/>
            <a:r>
              <a:rPr lang="es-PA" dirty="0" smtClean="0"/>
              <a:t>Ignora historia</a:t>
            </a:r>
          </a:p>
          <a:p>
            <a:pPr lvl="1"/>
            <a:r>
              <a:rPr lang="es-PA" dirty="0" smtClean="0"/>
              <a:t>Sin embargo ocurren en ambientes complejos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Estos ambientes fallan catastróficamente</a:t>
            </a:r>
          </a:p>
          <a:p>
            <a:pPr lvl="2"/>
            <a:r>
              <a:rPr lang="es-PA" dirty="0" smtClean="0"/>
              <a:t>Tienen que ser </a:t>
            </a:r>
            <a:r>
              <a:rPr lang="es-PA" dirty="0" err="1" smtClean="0"/>
              <a:t>complentamente</a:t>
            </a:r>
            <a:r>
              <a:rPr lang="es-PA" dirty="0" smtClean="0"/>
              <a:t>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43" t="12101" r="23135" b="15787"/>
          <a:stretch/>
        </p:blipFill>
        <p:spPr>
          <a:xfrm>
            <a:off x="6053070" y="1332103"/>
            <a:ext cx="5602310" cy="10422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28" y="2811042"/>
            <a:ext cx="5485978" cy="25197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r="31369"/>
          <a:stretch/>
        </p:blipFill>
        <p:spPr>
          <a:xfrm>
            <a:off x="359229" y="2857308"/>
            <a:ext cx="5602309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reflejo basado en modelos</a:t>
            </a:r>
          </a:p>
          <a:p>
            <a:pPr lvl="1"/>
            <a:r>
              <a:rPr lang="es-PA" dirty="0" smtClean="0"/>
              <a:t>Mantiene parte del estado previo internamente</a:t>
            </a:r>
          </a:p>
          <a:p>
            <a:pPr lvl="2"/>
            <a:r>
              <a:rPr lang="es-PA" dirty="0" smtClean="0"/>
              <a:t>Caso de freno de </a:t>
            </a:r>
            <a:r>
              <a:rPr lang="es-PA" dirty="0" err="1" smtClean="0"/>
              <a:t>vehiculo</a:t>
            </a:r>
            <a:r>
              <a:rPr lang="es-PA" dirty="0" smtClean="0"/>
              <a:t> si ve uno al frente</a:t>
            </a:r>
          </a:p>
          <a:p>
            <a:pPr lvl="1"/>
            <a:r>
              <a:rPr lang="es-PA" dirty="0" smtClean="0"/>
              <a:t>Necesitamos información de como evoluciona el ambiente</a:t>
            </a:r>
          </a:p>
          <a:p>
            <a:pPr lvl="1"/>
            <a:r>
              <a:rPr lang="es-PA" dirty="0" smtClean="0"/>
              <a:t>Como esta información afecta el ambiente</a:t>
            </a:r>
            <a:endParaRPr lang="es-PA" dirty="0"/>
          </a:p>
          <a:p>
            <a:pPr lvl="1"/>
            <a:r>
              <a:rPr lang="es-PA" dirty="0" smtClean="0"/>
              <a:t>Se puede realizar con información booleana o probabilística</a:t>
            </a:r>
          </a:p>
          <a:p>
            <a:pPr lvl="2"/>
            <a:r>
              <a:rPr lang="es-PA" dirty="0" smtClean="0"/>
              <a:t>Llamado modelo del entorno</a:t>
            </a:r>
          </a:p>
          <a:p>
            <a:pPr lvl="2"/>
            <a:r>
              <a:rPr lang="es-PA" dirty="0" smtClean="0"/>
              <a:t>En SDC podemos tomar una decisión de un universo parcialmente observable</a:t>
            </a:r>
          </a:p>
          <a:p>
            <a:pPr lvl="2"/>
            <a:r>
              <a:rPr lang="es-PA" dirty="0" smtClean="0"/>
              <a:t>No es necesario describir el entorno como 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55" y="4267008"/>
            <a:ext cx="5366806" cy="24783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79" y="4716485"/>
            <a:ext cx="59245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5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basados en objetivos/metas</a:t>
            </a:r>
          </a:p>
          <a:p>
            <a:pPr lvl="1"/>
            <a:r>
              <a:rPr lang="es-PA" dirty="0" smtClean="0"/>
              <a:t>No es suficiente el estado actual para toma de decisiones</a:t>
            </a:r>
          </a:p>
          <a:p>
            <a:pPr lvl="1"/>
            <a:r>
              <a:rPr lang="es-PA" dirty="0" smtClean="0"/>
              <a:t>Combina el modelo con el objetivo</a:t>
            </a:r>
          </a:p>
          <a:p>
            <a:pPr lvl="1"/>
            <a:r>
              <a:rPr lang="es-PA" dirty="0" smtClean="0"/>
              <a:t>A veces es fácil:  El objetivo se cumple inmediatamente</a:t>
            </a:r>
          </a:p>
          <a:p>
            <a:pPr lvl="1"/>
            <a:r>
              <a:rPr lang="es-PA" dirty="0" smtClean="0"/>
              <a:t>A veces es difícil: necesitamos evaluar caminos para alcanzar el objetivo</a:t>
            </a:r>
          </a:p>
          <a:p>
            <a:r>
              <a:rPr lang="es-PA" dirty="0" smtClean="0"/>
              <a:t>Algoritmos de búsqueda y planificación (A*)</a:t>
            </a:r>
          </a:p>
          <a:p>
            <a:r>
              <a:rPr lang="es-PA" dirty="0" err="1" smtClean="0"/>
              <a:t>Evaluan</a:t>
            </a:r>
            <a:r>
              <a:rPr lang="es-PA" dirty="0" smtClean="0"/>
              <a:t> que pasará después</a:t>
            </a:r>
          </a:p>
          <a:p>
            <a:pPr lvl="1"/>
            <a:r>
              <a:rPr lang="es-PA" dirty="0" smtClean="0"/>
              <a:t>Aplicar PID si debemos frenar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04" y="3671691"/>
            <a:ext cx="6683866" cy="30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fundamentos</a:t>
            </a:r>
            <a:r>
              <a:rPr lang="en-US" dirty="0" smtClean="0"/>
              <a:t> de:</a:t>
            </a:r>
          </a:p>
          <a:p>
            <a:pPr lvl="1"/>
            <a:r>
              <a:rPr lang="es-PA" dirty="0" smtClean="0"/>
              <a:t>Inteligencia Artificial (Artificial </a:t>
            </a:r>
            <a:r>
              <a:rPr lang="es-PA" dirty="0" err="1" smtClean="0"/>
              <a:t>Intelligence</a:t>
            </a:r>
            <a:r>
              <a:rPr lang="es-PA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(Machine Learning)</a:t>
            </a:r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</a:t>
            </a:r>
            <a:r>
              <a:rPr lang="en-US" dirty="0" err="1" smtClean="0"/>
              <a:t>Profundo</a:t>
            </a:r>
            <a:r>
              <a:rPr lang="en-US" dirty="0" smtClean="0"/>
              <a:t> (Deep Learning)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</a:t>
            </a:r>
            <a:r>
              <a:rPr lang="en-US" dirty="0" err="1" smtClean="0"/>
              <a:t>reales</a:t>
            </a:r>
            <a:r>
              <a:rPr lang="en-US" dirty="0" smtClean="0"/>
              <a:t> que </a:t>
            </a:r>
            <a:r>
              <a:rPr lang="en-US" dirty="0" err="1" smtClean="0"/>
              <a:t>llevarán</a:t>
            </a:r>
            <a:r>
              <a:rPr lang="en-US" dirty="0" smtClean="0"/>
              <a:t> a explorer el </a:t>
            </a:r>
            <a:r>
              <a:rPr lang="en-US" dirty="0" err="1" smtClean="0"/>
              <a:t>mundo</a:t>
            </a:r>
            <a:r>
              <a:rPr lang="en-US" dirty="0" smtClean="0"/>
              <a:t> de la IA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teoría</a:t>
            </a:r>
            <a:r>
              <a:rPr lang="en-US" dirty="0" smtClean="0"/>
              <a:t> y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60%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40% </a:t>
            </a:r>
            <a:r>
              <a:rPr lang="en-US" dirty="0" err="1" smtClean="0"/>
              <a:t>Teoría</a:t>
            </a:r>
            <a:endParaRPr lang="en-US" dirty="0"/>
          </a:p>
          <a:p>
            <a:r>
              <a:rPr lang="en-US" dirty="0" smtClean="0"/>
              <a:t>Al </a:t>
            </a:r>
            <a:r>
              <a:rPr lang="en-US" dirty="0" err="1" smtClean="0"/>
              <a:t>finalizar</a:t>
            </a:r>
            <a:r>
              <a:rPr lang="en-US" dirty="0" smtClean="0"/>
              <a:t> 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de:</a:t>
            </a:r>
          </a:p>
          <a:p>
            <a:pPr lvl="1"/>
            <a:r>
              <a:rPr lang="en-US" dirty="0" err="1" smtClean="0"/>
              <a:t>Construir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/>
              <a:t> </a:t>
            </a:r>
            <a:r>
              <a:rPr lang="en-US" dirty="0" smtClean="0"/>
              <a:t>de IA</a:t>
            </a:r>
          </a:p>
          <a:p>
            <a:pPr lvl="1"/>
            <a:r>
              <a:rPr lang="en-US" dirty="0" err="1" smtClean="0"/>
              <a:t>Afinar</a:t>
            </a:r>
            <a:r>
              <a:rPr lang="en-US" dirty="0" smtClean="0"/>
              <a:t> y </a:t>
            </a:r>
            <a:r>
              <a:rPr lang="en-US" dirty="0" err="1" smtClean="0"/>
              <a:t>utilizar</a:t>
            </a:r>
            <a:r>
              <a:rPr lang="en-US" dirty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ideas para </a:t>
            </a:r>
            <a:r>
              <a:rPr lang="en-US" dirty="0" err="1" smtClean="0"/>
              <a:t>concretarlas</a:t>
            </a:r>
            <a:endParaRPr lang="en-US" dirty="0"/>
          </a:p>
          <a:p>
            <a:r>
              <a:rPr lang="es-PA" dirty="0" smtClean="0"/>
              <a:t>Sentirse capaces de participar en una </a:t>
            </a:r>
            <a:r>
              <a:rPr lang="es-PA" dirty="0" err="1" smtClean="0"/>
              <a:t>hackaton</a:t>
            </a:r>
            <a:r>
              <a:rPr lang="es-PA" dirty="0" smtClean="0"/>
              <a:t> de IA</a:t>
            </a:r>
            <a:endParaRPr lang="en-US" dirty="0" smtClean="0"/>
          </a:p>
          <a:p>
            <a:endParaRPr lang="es-PA" dirty="0"/>
          </a:p>
          <a:p>
            <a:r>
              <a:rPr lang="es-PA" dirty="0" smtClean="0"/>
              <a:t>Repositorio</a:t>
            </a:r>
          </a:p>
          <a:p>
            <a:pPr lvl="1"/>
            <a:r>
              <a:rPr lang="es-PA" dirty="0" err="1" smtClean="0"/>
              <a:t>Github</a:t>
            </a:r>
            <a:r>
              <a:rPr lang="es-PA" dirty="0" smtClean="0"/>
              <a:t>: https://github.com/ulatinaedupa/ArtificialIntelligence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6104585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basados en utilidad</a:t>
            </a:r>
          </a:p>
          <a:p>
            <a:pPr lvl="1"/>
            <a:r>
              <a:rPr lang="es-PA" dirty="0" smtClean="0"/>
              <a:t>Los objetivos no son suficientes para generar IA de alto nivel</a:t>
            </a:r>
          </a:p>
          <a:p>
            <a:pPr lvl="1"/>
            <a:r>
              <a:rPr lang="es-PA" dirty="0" smtClean="0"/>
              <a:t>Miden el desempeño del agente</a:t>
            </a:r>
          </a:p>
          <a:p>
            <a:pPr lvl="2"/>
            <a:r>
              <a:rPr lang="es-PA" dirty="0" smtClean="0"/>
              <a:t>Que tan bien o mal lo hago</a:t>
            </a:r>
          </a:p>
          <a:p>
            <a:pPr lvl="2"/>
            <a:r>
              <a:rPr lang="es-PA" dirty="0" smtClean="0"/>
              <a:t>Bien o mal = utilidad</a:t>
            </a:r>
          </a:p>
          <a:p>
            <a:r>
              <a:rPr lang="es-PA" dirty="0" smtClean="0"/>
              <a:t>La función de utilidad es una medida del desempeño</a:t>
            </a:r>
          </a:p>
          <a:p>
            <a:pPr lvl="1"/>
            <a:r>
              <a:rPr lang="es-PA" dirty="0" smtClean="0"/>
              <a:t>En aspiradora:  optimizo para velocidad y carga eléctrica</a:t>
            </a:r>
          </a:p>
          <a:p>
            <a:pPr lvl="1"/>
            <a:r>
              <a:rPr lang="es-PA" dirty="0" smtClean="0"/>
              <a:t>Manejan incertidumbre, son estocásticos, en ambientes poco o no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67" r="14573"/>
          <a:stretch/>
        </p:blipFill>
        <p:spPr>
          <a:xfrm>
            <a:off x="6206927" y="1853248"/>
            <a:ext cx="5615879" cy="36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Aprendizaje</a:t>
            </a:r>
          </a:p>
          <a:p>
            <a:pPr lvl="1"/>
            <a:r>
              <a:rPr lang="es-PA" dirty="0" smtClean="0"/>
              <a:t>Alan Turing propone otro método de enseñar a la máquina a aprender</a:t>
            </a:r>
          </a:p>
          <a:p>
            <a:pPr lvl="1"/>
            <a:r>
              <a:rPr lang="es-PA" dirty="0" smtClean="0"/>
              <a:t>Actualmente es un método general de aprendizaje</a:t>
            </a:r>
          </a:p>
          <a:p>
            <a:pPr lvl="2"/>
            <a:r>
              <a:rPr lang="es-PA" dirty="0" smtClean="0"/>
              <a:t>Elemento de Aprendizaje</a:t>
            </a:r>
          </a:p>
          <a:p>
            <a:pPr lvl="3"/>
            <a:r>
              <a:rPr lang="es-PA" dirty="0" smtClean="0"/>
              <a:t>Hace mejoras</a:t>
            </a:r>
          </a:p>
          <a:p>
            <a:pPr lvl="2"/>
            <a:r>
              <a:rPr lang="es-PA" dirty="0" smtClean="0"/>
              <a:t>Elemento de Desempeño</a:t>
            </a:r>
          </a:p>
          <a:p>
            <a:pPr lvl="3"/>
            <a:r>
              <a:rPr lang="es-PA" dirty="0" smtClean="0"/>
              <a:t>Hace acciones</a:t>
            </a:r>
          </a:p>
          <a:p>
            <a:pPr lvl="2"/>
            <a:r>
              <a:rPr lang="es-PA" dirty="0" smtClean="0"/>
              <a:t>Crítico</a:t>
            </a:r>
          </a:p>
          <a:p>
            <a:pPr lvl="3"/>
            <a:r>
              <a:rPr lang="es-PA" dirty="0" smtClean="0"/>
              <a:t>El elemento de desempeño la usa</a:t>
            </a:r>
          </a:p>
          <a:p>
            <a:pPr lvl="2"/>
            <a:r>
              <a:rPr lang="es-PA" dirty="0" smtClean="0"/>
              <a:t>Generador de Problema</a:t>
            </a:r>
          </a:p>
          <a:p>
            <a:pPr lvl="3"/>
            <a:r>
              <a:rPr lang="es-PA" dirty="0" err="1" smtClean="0"/>
              <a:t>Accion</a:t>
            </a:r>
            <a:r>
              <a:rPr lang="es-PA" dirty="0" smtClean="0"/>
              <a:t> informativa</a:t>
            </a:r>
          </a:p>
          <a:p>
            <a:pPr lvl="3"/>
            <a:r>
              <a:rPr lang="es-PA" dirty="0" smtClean="0"/>
              <a:t>Podemos explorar</a:t>
            </a:r>
          </a:p>
          <a:p>
            <a:pPr lvl="3"/>
            <a:r>
              <a:rPr lang="es-PA" dirty="0" smtClean="0"/>
              <a:t>Tomara tiempo en llevar a nuevas alternativas a largo plazo</a:t>
            </a:r>
          </a:p>
          <a:p>
            <a:pPr lvl="1"/>
            <a:r>
              <a:rPr lang="es-PA" dirty="0" smtClean="0"/>
              <a:t>Se basa en recompensas</a:t>
            </a:r>
          </a:p>
          <a:p>
            <a:pPr lvl="2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4786" r="15352"/>
          <a:stretch/>
        </p:blipFill>
        <p:spPr>
          <a:xfrm>
            <a:off x="7392473" y="2070635"/>
            <a:ext cx="4623516" cy="33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Atómica</a:t>
            </a:r>
          </a:p>
          <a:p>
            <a:pPr lvl="2"/>
            <a:r>
              <a:rPr lang="es-PA" dirty="0" smtClean="0"/>
              <a:t>Mundo indivisible</a:t>
            </a:r>
          </a:p>
          <a:p>
            <a:pPr lvl="2"/>
            <a:r>
              <a:rPr lang="es-PA" dirty="0" smtClean="0"/>
              <a:t>Sin estructura interna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ir de un punto A </a:t>
            </a:r>
            <a:r>
              <a:rPr lang="es-PA" dirty="0" err="1" smtClean="0"/>
              <a:t>a</a:t>
            </a:r>
            <a:r>
              <a:rPr lang="es-PA" dirty="0" smtClean="0"/>
              <a:t> un punto B</a:t>
            </a:r>
          </a:p>
          <a:p>
            <a:pPr lvl="3"/>
            <a:r>
              <a:rPr lang="es-PA" dirty="0" smtClean="0"/>
              <a:t>HMM (</a:t>
            </a:r>
            <a:r>
              <a:rPr lang="es-PA" dirty="0" err="1" smtClean="0"/>
              <a:t>Hidden</a:t>
            </a:r>
            <a:r>
              <a:rPr lang="es-PA" dirty="0" smtClean="0"/>
              <a:t> </a:t>
            </a:r>
            <a:r>
              <a:rPr lang="es-PA" dirty="0" err="1" smtClean="0"/>
              <a:t>Markov</a:t>
            </a:r>
            <a:r>
              <a:rPr lang="es-PA" dirty="0" smtClean="0"/>
              <a:t> </a:t>
            </a:r>
            <a:r>
              <a:rPr lang="es-PA" dirty="0" err="1" smtClean="0"/>
              <a:t>Model</a:t>
            </a:r>
            <a:r>
              <a:rPr lang="es-PA" dirty="0" smtClean="0"/>
              <a:t>)</a:t>
            </a:r>
          </a:p>
          <a:p>
            <a:pPr lvl="3"/>
            <a:r>
              <a:rPr lang="es-PA" dirty="0" smtClean="0"/>
              <a:t>Búsqueda</a:t>
            </a:r>
          </a:p>
          <a:p>
            <a:pPr lvl="3"/>
            <a:r>
              <a:rPr lang="es-PA" dirty="0" smtClean="0"/>
              <a:t>Teoría de Juegos</a:t>
            </a:r>
          </a:p>
          <a:p>
            <a:pPr lvl="3"/>
            <a:r>
              <a:rPr lang="es-PA" dirty="0" smtClean="0"/>
              <a:t>MDP (</a:t>
            </a:r>
            <a:r>
              <a:rPr lang="es-PA" dirty="0" err="1" smtClean="0"/>
              <a:t>Markov</a:t>
            </a:r>
            <a:r>
              <a:rPr lang="es-PA" dirty="0" smtClean="0"/>
              <a:t> </a:t>
            </a:r>
            <a:r>
              <a:rPr lang="es-PA" dirty="0" err="1" smtClean="0"/>
              <a:t>Decission</a:t>
            </a:r>
            <a:r>
              <a:rPr lang="es-PA" dirty="0" smtClean="0"/>
              <a:t> </a:t>
            </a:r>
            <a:r>
              <a:rPr lang="es-PA" dirty="0" err="1" smtClean="0"/>
              <a:t>Process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2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Factorizada</a:t>
            </a:r>
          </a:p>
          <a:p>
            <a:pPr lvl="2"/>
            <a:r>
              <a:rPr lang="es-PA" dirty="0" smtClean="0"/>
              <a:t>Divide en </a:t>
            </a:r>
            <a:r>
              <a:rPr lang="es-PA" dirty="0" err="1" smtClean="0"/>
              <a:t>varaibles</a:t>
            </a:r>
            <a:r>
              <a:rPr lang="es-PA" dirty="0" smtClean="0"/>
              <a:t> y atributos</a:t>
            </a:r>
          </a:p>
          <a:p>
            <a:pPr lvl="2"/>
            <a:r>
              <a:rPr lang="es-PA" dirty="0" smtClean="0"/>
              <a:t>Trabaja con grupos comunes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</a:t>
            </a:r>
            <a:r>
              <a:rPr lang="es-PA" dirty="0" err="1" smtClean="0"/>
              <a:t>Planificacion</a:t>
            </a:r>
            <a:r>
              <a:rPr lang="es-PA" dirty="0" smtClean="0"/>
              <a:t> de tareas</a:t>
            </a:r>
          </a:p>
          <a:p>
            <a:pPr lvl="2"/>
            <a:r>
              <a:rPr lang="es-PA" dirty="0" smtClean="0"/>
              <a:t>Redes bayesianas</a:t>
            </a:r>
          </a:p>
          <a:p>
            <a:pPr lvl="2"/>
            <a:r>
              <a:rPr lang="es-PA" dirty="0" smtClean="0"/>
              <a:t>Aprendizaje de máquina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Estructurada</a:t>
            </a:r>
          </a:p>
          <a:p>
            <a:pPr lvl="2"/>
            <a:r>
              <a:rPr lang="es-PA" dirty="0" smtClean="0"/>
              <a:t>Relaciones de 1 a muchos</a:t>
            </a:r>
          </a:p>
          <a:p>
            <a:pPr lvl="2"/>
            <a:r>
              <a:rPr lang="es-PA" dirty="0" smtClean="0"/>
              <a:t>Relaciones de muchos a 1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Bases de datos</a:t>
            </a:r>
          </a:p>
          <a:p>
            <a:pPr lvl="2"/>
            <a:r>
              <a:rPr lang="es-PA" dirty="0" smtClean="0"/>
              <a:t>Modelos de primer orden probabilístico</a:t>
            </a:r>
          </a:p>
          <a:p>
            <a:pPr lvl="2"/>
            <a:r>
              <a:rPr lang="es-PA" dirty="0" smtClean="0"/>
              <a:t>NLP (Natural </a:t>
            </a:r>
            <a:r>
              <a:rPr lang="es-PA" dirty="0" err="1" smtClean="0"/>
              <a:t>Language</a:t>
            </a:r>
            <a:r>
              <a:rPr lang="es-PA" dirty="0" smtClean="0"/>
              <a:t> </a:t>
            </a:r>
            <a:r>
              <a:rPr lang="es-PA" dirty="0" err="1" smtClean="0"/>
              <a:t>Processing</a:t>
            </a:r>
            <a:r>
              <a:rPr lang="es-PA" smtClean="0"/>
              <a:t>)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5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2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err="1" smtClean="0"/>
              <a:t>Habra</a:t>
            </a:r>
            <a:r>
              <a:rPr lang="es-PA" dirty="0" smtClean="0"/>
              <a:t> </a:t>
            </a:r>
            <a:r>
              <a:rPr lang="es-PA" dirty="0" err="1" smtClean="0"/>
              <a:t>Quiz</a:t>
            </a:r>
            <a:r>
              <a:rPr lang="es-PA" dirty="0" smtClean="0"/>
              <a:t> en </a:t>
            </a:r>
            <a:r>
              <a:rPr lang="es-PA" dirty="0" err="1" smtClean="0"/>
              <a:t>Moodel</a:t>
            </a:r>
            <a:r>
              <a:rPr lang="es-PA" dirty="0" smtClean="0"/>
              <a:t> (se avisará)</a:t>
            </a:r>
          </a:p>
          <a:p>
            <a:r>
              <a:rPr lang="es-PA" dirty="0" smtClean="0"/>
              <a:t>Laboratorio por definir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2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1026" name="Picture 2" descr="Image result for artificial intelligence quo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b="18405"/>
          <a:stretch/>
        </p:blipFill>
        <p:spPr bwMode="auto">
          <a:xfrm>
            <a:off x="1877785" y="2024743"/>
            <a:ext cx="7911646" cy="3901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17882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Anteriormente: Agentes por reflejo</a:t>
            </a:r>
          </a:p>
          <a:p>
            <a:pPr lvl="1"/>
            <a:r>
              <a:rPr lang="es-PA" dirty="0" smtClean="0"/>
              <a:t>Dificultad de operación en ambientes extensos</a:t>
            </a:r>
          </a:p>
          <a:p>
            <a:r>
              <a:rPr lang="es-PA" dirty="0" smtClean="0"/>
              <a:t>Agentes por objetivos</a:t>
            </a:r>
          </a:p>
          <a:p>
            <a:pPr lvl="1"/>
            <a:r>
              <a:rPr lang="es-PA" dirty="0" smtClean="0"/>
              <a:t>Considera acciones futuras y sus recompensas</a:t>
            </a:r>
          </a:p>
          <a:p>
            <a:pPr lvl="1"/>
            <a:endParaRPr lang="es-PA" dirty="0"/>
          </a:p>
          <a:p>
            <a:r>
              <a:rPr lang="es-PA" dirty="0" smtClean="0"/>
              <a:t>Aquí:</a:t>
            </a:r>
          </a:p>
          <a:p>
            <a:pPr lvl="1"/>
            <a:r>
              <a:rPr lang="es-PA" dirty="0" smtClean="0"/>
              <a:t>Agentes de resolución de problemas</a:t>
            </a:r>
          </a:p>
          <a:p>
            <a:pPr lvl="2"/>
            <a:r>
              <a:rPr lang="es-PA" dirty="0" smtClean="0"/>
              <a:t>Usan representaciones atómicas, observa el todo</a:t>
            </a:r>
          </a:p>
          <a:p>
            <a:pPr lvl="1"/>
            <a:r>
              <a:rPr lang="es-PA" dirty="0" smtClean="0"/>
              <a:t>Agentes de planificación</a:t>
            </a:r>
          </a:p>
          <a:p>
            <a:pPr lvl="2"/>
            <a:r>
              <a:rPr lang="es-PA" dirty="0" smtClean="0"/>
              <a:t>Factorizados o estructurados</a:t>
            </a:r>
          </a:p>
          <a:p>
            <a:pPr lvl="2"/>
            <a:r>
              <a:rPr lang="es-PA" dirty="0" smtClean="0"/>
              <a:t>Se empieza por problema y solución conocida</a:t>
            </a:r>
          </a:p>
          <a:p>
            <a:pPr lvl="1"/>
            <a:r>
              <a:rPr lang="es-PA" dirty="0" smtClean="0"/>
              <a:t>Búsqueda un-informada e informada</a:t>
            </a:r>
            <a:endParaRPr lang="en-US" dirty="0"/>
          </a:p>
        </p:txBody>
      </p:sp>
      <p:pic>
        <p:nvPicPr>
          <p:cNvPr id="1026" name="Picture 2" descr="Image result for solving problems by searc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48" y="1574799"/>
            <a:ext cx="5097944" cy="403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4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Agentes </a:t>
            </a:r>
            <a:r>
              <a:rPr lang="es-PA" dirty="0" err="1" smtClean="0"/>
              <a:t>resolucionadores</a:t>
            </a:r>
            <a:r>
              <a:rPr lang="es-PA" dirty="0" smtClean="0"/>
              <a:t>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 ciudad Arad, Rumania</a:t>
            </a:r>
          </a:p>
          <a:p>
            <a:pPr lvl="1"/>
            <a:r>
              <a:rPr lang="es-PA" i="1" dirty="0"/>
              <a:t>Formulación del objetivo</a:t>
            </a:r>
            <a:r>
              <a:rPr lang="es-PA" i="1" dirty="0" smtClean="0"/>
              <a:t>!</a:t>
            </a:r>
            <a:endParaRPr lang="es-PA" dirty="0" smtClean="0"/>
          </a:p>
          <a:p>
            <a:pPr lvl="2"/>
            <a:r>
              <a:rPr lang="es-PA" dirty="0" smtClean="0"/>
              <a:t>El agente busca conocer, viajar, etc.</a:t>
            </a:r>
          </a:p>
          <a:p>
            <a:pPr lvl="2"/>
            <a:r>
              <a:rPr lang="es-PA" dirty="0" smtClean="0"/>
              <a:t>Problema de decisión complejo con pros y </a:t>
            </a:r>
            <a:r>
              <a:rPr lang="es-PA" dirty="0" err="1" smtClean="0"/>
              <a:t>cons</a:t>
            </a:r>
            <a:endParaRPr lang="es-PA" dirty="0" smtClean="0"/>
          </a:p>
          <a:p>
            <a:pPr lvl="2"/>
            <a:r>
              <a:rPr lang="es-PA" dirty="0" smtClean="0"/>
              <a:t>Con la limitación ahora de un tiquete de vuelo a Bucarest</a:t>
            </a:r>
          </a:p>
          <a:p>
            <a:pPr lvl="3"/>
            <a:r>
              <a:rPr lang="es-PA" dirty="0" smtClean="0"/>
              <a:t>Objetivo es ir a Bucarest</a:t>
            </a:r>
          </a:p>
          <a:p>
            <a:pPr lvl="1"/>
            <a:r>
              <a:rPr lang="es-PA" i="1" dirty="0" smtClean="0"/>
              <a:t>Formulación del problema!</a:t>
            </a:r>
          </a:p>
          <a:p>
            <a:pPr lvl="2"/>
            <a:r>
              <a:rPr lang="es-PA" dirty="0" smtClean="0"/>
              <a:t>Necesitamos pasos </a:t>
            </a:r>
            <a:r>
              <a:rPr lang="es-PA" dirty="0" err="1" smtClean="0"/>
              <a:t>internedios</a:t>
            </a:r>
            <a:r>
              <a:rPr lang="es-PA" dirty="0" smtClean="0"/>
              <a:t> al objetivo</a:t>
            </a:r>
          </a:p>
          <a:p>
            <a:pPr lvl="3"/>
            <a:r>
              <a:rPr lang="es-PA" dirty="0" smtClean="0"/>
              <a:t>El agente debe decidir como </a:t>
            </a:r>
            <a:r>
              <a:rPr lang="es-PA" dirty="0" err="1" smtClean="0"/>
              <a:t>actua</a:t>
            </a:r>
            <a:r>
              <a:rPr lang="es-PA" dirty="0" smtClean="0"/>
              <a:t> sobre estos</a:t>
            </a:r>
          </a:p>
          <a:p>
            <a:pPr lvl="3"/>
            <a:r>
              <a:rPr lang="es-PA" dirty="0" smtClean="0"/>
              <a:t>Debe ser un nivel de detalle macro y no como “avanzar 1 </a:t>
            </a:r>
            <a:r>
              <a:rPr lang="es-PA" dirty="0" err="1" smtClean="0"/>
              <a:t>pulg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Si el agente no tiene información del entorno </a:t>
            </a:r>
            <a:r>
              <a:rPr lang="es-PA" dirty="0" err="1" smtClean="0"/>
              <a:t>entonce</a:t>
            </a:r>
            <a:r>
              <a:rPr lang="es-PA" dirty="0" smtClean="0"/>
              <a:t> le queda actuar</a:t>
            </a:r>
          </a:p>
          <a:p>
            <a:pPr lvl="2"/>
            <a:r>
              <a:rPr lang="es-PA" dirty="0" smtClean="0"/>
              <a:t>Lo mejor es tener un mapa de antemano</a:t>
            </a:r>
          </a:p>
          <a:p>
            <a:pPr lvl="3"/>
            <a:r>
              <a:rPr lang="es-PA" dirty="0" smtClean="0"/>
              <a:t>Se puede examinar futuras acciones</a:t>
            </a:r>
            <a:endParaRPr lang="en-US" dirty="0"/>
          </a:p>
        </p:txBody>
      </p:sp>
      <p:pic>
        <p:nvPicPr>
          <p:cNvPr id="2050" name="Picture 2" descr="Image result for search probl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22" y="2034257"/>
            <a:ext cx="4026390" cy="402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0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Agentes </a:t>
            </a:r>
            <a:r>
              <a:rPr lang="es-PA" dirty="0" err="1" smtClean="0"/>
              <a:t>resolucionadores</a:t>
            </a:r>
            <a:r>
              <a:rPr lang="es-PA" dirty="0" smtClean="0"/>
              <a:t>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i="1" dirty="0" smtClean="0"/>
              <a:t>Formulación del problema! </a:t>
            </a:r>
          </a:p>
          <a:p>
            <a:pPr lvl="1"/>
            <a:r>
              <a:rPr lang="es-PA" dirty="0" smtClean="0"/>
              <a:t>Entorno observable, sabe su estado actual</a:t>
            </a:r>
          </a:p>
          <a:p>
            <a:pPr lvl="1"/>
            <a:r>
              <a:rPr lang="es-PA" dirty="0" smtClean="0"/>
              <a:t>Ambiente discreto (acciones finitas) y conocido</a:t>
            </a:r>
          </a:p>
          <a:p>
            <a:pPr lvl="1"/>
            <a:r>
              <a:rPr lang="es-PA" dirty="0" err="1" smtClean="0"/>
              <a:t>Deterministico</a:t>
            </a:r>
            <a:r>
              <a:rPr lang="es-PA" dirty="0" smtClean="0"/>
              <a:t>, cada acción tiene su recompensa</a:t>
            </a:r>
            <a:endParaRPr lang="es-PA" dirty="0"/>
          </a:p>
          <a:p>
            <a:r>
              <a:rPr lang="es-PA" i="1" dirty="0" smtClean="0"/>
              <a:t>Búsqueda:  Proceso de secuencias de…</a:t>
            </a:r>
          </a:p>
          <a:p>
            <a:r>
              <a:rPr lang="es-PA" i="1" dirty="0" smtClean="0"/>
              <a:t>…</a:t>
            </a:r>
            <a:r>
              <a:rPr lang="es-PA" i="1" dirty="0" smtClean="0"/>
              <a:t>acciones que alcanza un</a:t>
            </a:r>
            <a:r>
              <a:rPr lang="es-PA" dirty="0" smtClean="0"/>
              <a:t> objetivo</a:t>
            </a:r>
          </a:p>
          <a:p>
            <a:pPr lvl="1"/>
            <a:r>
              <a:rPr lang="es-PA" dirty="0" smtClean="0"/>
              <a:t>Toma un problema y da solución basada tomando acciones</a:t>
            </a:r>
          </a:p>
          <a:p>
            <a:pPr lvl="2"/>
            <a:r>
              <a:rPr lang="es-PA" dirty="0" smtClean="0"/>
              <a:t>Formula, busca y ejecuta</a:t>
            </a:r>
            <a:r>
              <a:rPr lang="en-US" dirty="0"/>
              <a:t> </a:t>
            </a:r>
            <a:r>
              <a:rPr lang="en-US" dirty="0" err="1" smtClean="0"/>
              <a:t>ignorando</a:t>
            </a:r>
            <a:r>
              <a:rPr lang="en-US" dirty="0" smtClean="0"/>
              <a:t> las </a:t>
            </a:r>
            <a:r>
              <a:rPr lang="en-US" dirty="0" err="1" smtClean="0"/>
              <a:t>percepciones</a:t>
            </a:r>
            <a:endParaRPr lang="en-US" dirty="0" smtClean="0"/>
          </a:p>
          <a:p>
            <a:pPr lvl="3"/>
            <a:r>
              <a:rPr lang="es-PA" dirty="0" smtClean="0"/>
              <a:t>Equivalente a lazo abierto en teoría de control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194" y="1817835"/>
            <a:ext cx="3108960" cy="1882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56" t="6236" r="20456" b="7137"/>
          <a:stretch/>
        </p:blipFill>
        <p:spPr>
          <a:xfrm>
            <a:off x="8017933" y="3802361"/>
            <a:ext cx="4097867" cy="22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División</a:t>
            </a:r>
            <a:r>
              <a:rPr lang="en-US" dirty="0" smtClean="0"/>
              <a:t> de </a:t>
            </a:r>
            <a:r>
              <a:rPr lang="en-US" dirty="0" err="1" smtClean="0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 smtClean="0"/>
              <a:t>Laboratorios</a:t>
            </a:r>
            <a:r>
              <a:rPr lang="en-US" b="1" dirty="0" smtClean="0"/>
              <a:t>		24%</a:t>
            </a:r>
          </a:p>
          <a:p>
            <a:r>
              <a:rPr lang="es-PA" b="1" dirty="0" smtClean="0"/>
              <a:t>Tareas				24%</a:t>
            </a:r>
          </a:p>
          <a:p>
            <a:r>
              <a:rPr lang="es-PA" b="1" dirty="0" err="1" smtClean="0"/>
              <a:t>Quizes</a:t>
            </a:r>
            <a:r>
              <a:rPr lang="es-PA" b="1" dirty="0" smtClean="0"/>
              <a:t>				24%</a:t>
            </a:r>
          </a:p>
          <a:p>
            <a:r>
              <a:rPr lang="es-PA" b="1" dirty="0" smtClean="0"/>
              <a:t>Proyecto Final		28%</a:t>
            </a:r>
          </a:p>
          <a:p>
            <a:pPr marL="0" indent="0">
              <a:buNone/>
            </a:pPr>
            <a:r>
              <a:rPr lang="es-PA" b="1" dirty="0" smtClean="0"/>
              <a:t>___________________________</a:t>
            </a:r>
          </a:p>
          <a:p>
            <a:r>
              <a:rPr lang="es-PA" b="1" dirty="0" smtClean="0"/>
              <a:t>Total                        100%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Problemas bien definidos y soluciones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 problema tiene las siguientes partes:</a:t>
            </a:r>
          </a:p>
          <a:p>
            <a:pPr lvl="1"/>
            <a:r>
              <a:rPr lang="es-PA" dirty="0" smtClean="0"/>
              <a:t>Espacio Estado que forma una gráfica</a:t>
            </a:r>
            <a:endParaRPr lang="es-PA" dirty="0" smtClean="0"/>
          </a:p>
          <a:p>
            <a:pPr lvl="2"/>
            <a:r>
              <a:rPr lang="es-PA" i="1" dirty="0" smtClean="0"/>
              <a:t>Estado inicial</a:t>
            </a:r>
          </a:p>
          <a:p>
            <a:pPr lvl="3"/>
            <a:r>
              <a:rPr lang="es-PA" dirty="0" smtClean="0"/>
              <a:t>En(Arad)</a:t>
            </a:r>
          </a:p>
          <a:p>
            <a:pPr lvl="2"/>
            <a:r>
              <a:rPr lang="es-PA" dirty="0" smtClean="0"/>
              <a:t>Descripción de las posibles </a:t>
            </a:r>
            <a:r>
              <a:rPr lang="es-PA" i="1" dirty="0" smtClean="0"/>
              <a:t>acciones</a:t>
            </a:r>
          </a:p>
          <a:p>
            <a:pPr lvl="3"/>
            <a:r>
              <a:rPr lang="es-PA" dirty="0" err="1" smtClean="0"/>
              <a:t>IrA</a:t>
            </a:r>
            <a:r>
              <a:rPr lang="es-PA" dirty="0" smtClean="0"/>
              <a:t>(Sibiu), </a:t>
            </a:r>
            <a:r>
              <a:rPr lang="es-PA" dirty="0" err="1" smtClean="0"/>
              <a:t>IrA</a:t>
            </a:r>
            <a:r>
              <a:rPr lang="es-PA" dirty="0" smtClean="0"/>
              <a:t>(</a:t>
            </a:r>
            <a:r>
              <a:rPr lang="es-PA" dirty="0" err="1" smtClean="0"/>
              <a:t>Zerind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Un modelo de acciones, </a:t>
            </a:r>
            <a:r>
              <a:rPr lang="es-PA" i="1" dirty="0" smtClean="0"/>
              <a:t>transición</a:t>
            </a:r>
          </a:p>
          <a:p>
            <a:pPr lvl="3"/>
            <a:r>
              <a:rPr lang="es-PA" i="1" dirty="0" smtClean="0"/>
              <a:t>RESULTADO(En(Arad), </a:t>
            </a:r>
            <a:r>
              <a:rPr lang="es-PA" i="1" dirty="0" err="1" smtClean="0"/>
              <a:t>IrA</a:t>
            </a:r>
            <a:r>
              <a:rPr lang="es-PA" i="1" dirty="0" smtClean="0"/>
              <a:t>(</a:t>
            </a:r>
            <a:r>
              <a:rPr lang="es-PA" i="1" dirty="0" err="1" smtClean="0"/>
              <a:t>Zerind</a:t>
            </a:r>
            <a:r>
              <a:rPr lang="es-PA" i="1" dirty="0" smtClean="0"/>
              <a:t>)) = En(</a:t>
            </a:r>
            <a:r>
              <a:rPr lang="es-PA" i="1" dirty="0" err="1" smtClean="0"/>
              <a:t>Zerind</a:t>
            </a:r>
            <a:r>
              <a:rPr lang="es-PA" i="1" dirty="0" smtClean="0"/>
              <a:t>)</a:t>
            </a:r>
          </a:p>
          <a:p>
            <a:pPr lvl="1"/>
            <a:r>
              <a:rPr lang="es-PA" dirty="0" smtClean="0"/>
              <a:t>Un camino del espacio estado y sus acciones</a:t>
            </a:r>
          </a:p>
          <a:p>
            <a:pPr lvl="1"/>
            <a:r>
              <a:rPr lang="es-PA" dirty="0" smtClean="0"/>
              <a:t>Prueba del objetivo y costo del camino</a:t>
            </a:r>
          </a:p>
          <a:p>
            <a:pPr lvl="2"/>
            <a:r>
              <a:rPr lang="es-PA" dirty="0" smtClean="0"/>
              <a:t>Determinar si se llegó a la solución</a:t>
            </a:r>
          </a:p>
          <a:p>
            <a:pPr lvl="3"/>
            <a:r>
              <a:rPr lang="es-PA" dirty="0" smtClean="0"/>
              <a:t>En(Bucarest)</a:t>
            </a:r>
          </a:p>
          <a:p>
            <a:pPr lvl="2"/>
            <a:r>
              <a:rPr lang="es-PA" dirty="0" smtClean="0"/>
              <a:t>Asigna un número a esa decisión</a:t>
            </a:r>
          </a:p>
        </p:txBody>
      </p:sp>
    </p:spTree>
    <p:extLst>
      <p:ext uri="{BB962C8B-B14F-4D97-AF65-F5344CB8AC3E}">
        <p14:creationId xmlns:p14="http://schemas.microsoft.com/office/powerpoint/2010/main" val="298839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Formulamos el problema basado en un modelo (abstracción matemática)</a:t>
            </a:r>
          </a:p>
          <a:p>
            <a:pPr lvl="1"/>
            <a:r>
              <a:rPr lang="es-PA" dirty="0" smtClean="0"/>
              <a:t>Abstraemos acciones, </a:t>
            </a:r>
            <a:r>
              <a:rPr lang="es-PA" dirty="0" err="1" smtClean="0"/>
              <a:t>p.e</a:t>
            </a:r>
            <a:r>
              <a:rPr lang="es-PA" dirty="0" smtClean="0"/>
              <a:t>. calle mojada, gasolina, etc.</a:t>
            </a:r>
            <a:endParaRPr lang="es-PA" dirty="0"/>
          </a:p>
          <a:p>
            <a:r>
              <a:rPr lang="es-PA" dirty="0" smtClean="0"/>
              <a:t>Problema de juguete: ilustra </a:t>
            </a:r>
            <a:r>
              <a:rPr lang="es-PA" dirty="0" err="1" smtClean="0"/>
              <a:t>variso</a:t>
            </a:r>
            <a:r>
              <a:rPr lang="es-PA" dirty="0" smtClean="0"/>
              <a:t> problemas</a:t>
            </a:r>
          </a:p>
          <a:p>
            <a:r>
              <a:rPr lang="es-PA" dirty="0" smtClean="0"/>
              <a:t>Problema de mundo real: cuyas soluciones importan a la gente.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3074" name="Picture 2" descr="Image result for toy problems in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38" y="3740068"/>
            <a:ext cx="2832272" cy="28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al world problem in 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959" y="3900694"/>
            <a:ext cx="4485013" cy="2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1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Problemas de juguete</a:t>
            </a:r>
          </a:p>
          <a:p>
            <a:pPr lvl="1"/>
            <a:r>
              <a:rPr lang="es-PA" dirty="0" smtClean="0"/>
              <a:t>Estados</a:t>
            </a:r>
          </a:p>
          <a:p>
            <a:pPr lvl="2"/>
            <a:r>
              <a:rPr lang="es-PA" dirty="0" smtClean="0"/>
              <a:t>Localización del agente y suciedad: 2 x 2^2 = 8 acciones</a:t>
            </a:r>
          </a:p>
          <a:p>
            <a:pPr lvl="2"/>
            <a:r>
              <a:rPr lang="es-PA" dirty="0" smtClean="0"/>
              <a:t>n*2^n. n = locaciones</a:t>
            </a:r>
          </a:p>
          <a:p>
            <a:pPr lvl="1"/>
            <a:r>
              <a:rPr lang="es-PA" dirty="0" smtClean="0"/>
              <a:t>Estado inicial: cualquiera</a:t>
            </a:r>
          </a:p>
          <a:p>
            <a:pPr lvl="1"/>
            <a:r>
              <a:rPr lang="es-PA" dirty="0" smtClean="0"/>
              <a:t>Acciones: </a:t>
            </a:r>
            <a:r>
              <a:rPr lang="es-PA" dirty="0" err="1" smtClean="0"/>
              <a:t>Izq</a:t>
            </a:r>
            <a:r>
              <a:rPr lang="es-PA" dirty="0" smtClean="0"/>
              <a:t>, Der, succionar </a:t>
            </a:r>
          </a:p>
          <a:p>
            <a:pPr lvl="2"/>
            <a:r>
              <a:rPr lang="es-PA" dirty="0" smtClean="0"/>
              <a:t>[</a:t>
            </a:r>
            <a:r>
              <a:rPr lang="es-PA" dirty="0" err="1" smtClean="0"/>
              <a:t>Arriba,Abajo</a:t>
            </a:r>
            <a:r>
              <a:rPr lang="es-PA" dirty="0" smtClean="0"/>
              <a:t>] para un ambiente más complejo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Sin acción si estamos en los límites o un área </a:t>
            </a:r>
            <a:r>
              <a:rPr lang="es-PA" dirty="0" err="1" smtClean="0"/>
              <a:t>vacia</a:t>
            </a:r>
            <a:endParaRPr lang="es-PA" dirty="0" smtClean="0"/>
          </a:p>
          <a:p>
            <a:pPr lvl="1"/>
            <a:r>
              <a:rPr lang="es-PA" dirty="0" smtClean="0"/>
              <a:t>Prueba de objetivo: si los cuadrantes están limpios</a:t>
            </a:r>
          </a:p>
          <a:p>
            <a:pPr lvl="1"/>
            <a:r>
              <a:rPr lang="es-PA" dirty="0" smtClean="0"/>
              <a:t>Costo del camino: </a:t>
            </a:r>
            <a:r>
              <a:rPr lang="es-PA" dirty="0" err="1" smtClean="0"/>
              <a:t>p.e</a:t>
            </a:r>
            <a:r>
              <a:rPr lang="es-PA" dirty="0" smtClean="0"/>
              <a:t>. 1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39" y="2892829"/>
            <a:ext cx="5402884" cy="29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Problemas de fichas y 8 posiciones</a:t>
            </a:r>
          </a:p>
          <a:p>
            <a:pPr lvl="1"/>
            <a:r>
              <a:rPr lang="es-PA" dirty="0" smtClean="0"/>
              <a:t>Estados: donde se </a:t>
            </a:r>
            <a:r>
              <a:rPr lang="es-PA" dirty="0" err="1" smtClean="0"/>
              <a:t>encuentan</a:t>
            </a:r>
            <a:r>
              <a:rPr lang="es-PA" dirty="0" smtClean="0"/>
              <a:t> las fichas en el tablero</a:t>
            </a:r>
          </a:p>
          <a:p>
            <a:pPr lvl="1"/>
            <a:r>
              <a:rPr lang="es-PA" dirty="0" smtClean="0"/>
              <a:t>Estado inicial: cualquiera</a:t>
            </a:r>
          </a:p>
          <a:p>
            <a:pPr lvl="1"/>
            <a:r>
              <a:rPr lang="es-PA" dirty="0" smtClean="0"/>
              <a:t>Acciones: Arriba, Abajo, </a:t>
            </a:r>
            <a:r>
              <a:rPr lang="es-PA" dirty="0" err="1" smtClean="0"/>
              <a:t>Izq</a:t>
            </a:r>
            <a:r>
              <a:rPr lang="es-PA" dirty="0" smtClean="0"/>
              <a:t>, Der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Si movemos el 5 a la derecha</a:t>
            </a:r>
          </a:p>
          <a:p>
            <a:pPr lvl="1"/>
            <a:r>
              <a:rPr lang="es-PA" dirty="0" smtClean="0"/>
              <a:t>Prueba de objetivo: </a:t>
            </a:r>
          </a:p>
          <a:p>
            <a:pPr lvl="2"/>
            <a:r>
              <a:rPr lang="es-PA" dirty="0" smtClean="0"/>
              <a:t>Probamos si llegamos al estado final</a:t>
            </a:r>
          </a:p>
          <a:p>
            <a:pPr lvl="1"/>
            <a:r>
              <a:rPr lang="es-PA" dirty="0" smtClean="0"/>
              <a:t>Costo del camino: </a:t>
            </a:r>
            <a:r>
              <a:rPr lang="es-PA" dirty="0" err="1" smtClean="0"/>
              <a:t>p.e</a:t>
            </a:r>
            <a:r>
              <a:rPr lang="es-PA" dirty="0" smtClean="0"/>
              <a:t>. 1</a:t>
            </a:r>
          </a:p>
          <a:p>
            <a:pPr lvl="1"/>
            <a:endParaRPr lang="es-PA" dirty="0"/>
          </a:p>
          <a:p>
            <a:r>
              <a:rPr lang="es-PA" dirty="0" smtClean="0"/>
              <a:t>Conocidos como NP-Complete</a:t>
            </a:r>
          </a:p>
          <a:p>
            <a:pPr lvl="1"/>
            <a:r>
              <a:rPr lang="es-PA" dirty="0" smtClean="0"/>
              <a:t>8 piezas = 9!/2 = 181,440 estados</a:t>
            </a:r>
          </a:p>
          <a:p>
            <a:pPr lvl="1"/>
            <a:r>
              <a:rPr lang="es-PA" dirty="0" smtClean="0"/>
              <a:t>15 piezas = 1.3 trillones de estados</a:t>
            </a:r>
          </a:p>
          <a:p>
            <a:pPr lvl="1"/>
            <a:r>
              <a:rPr lang="es-PA" dirty="0" smtClean="0"/>
              <a:t>24 piezas = 10^25 estados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774" y="2700096"/>
            <a:ext cx="6093230" cy="318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9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Problemas de las 8 reinas</a:t>
            </a:r>
          </a:p>
          <a:p>
            <a:pPr lvl="1"/>
            <a:r>
              <a:rPr lang="es-PA" dirty="0" smtClean="0"/>
              <a:t>Posicionarlas para que ninguna ataque a la otra</a:t>
            </a:r>
          </a:p>
          <a:p>
            <a:pPr lvl="2"/>
            <a:r>
              <a:rPr lang="es-PA" dirty="0" smtClean="0"/>
              <a:t>Solución incremental: añade una reina a cada acción</a:t>
            </a:r>
          </a:p>
          <a:p>
            <a:pPr lvl="2"/>
            <a:r>
              <a:rPr lang="es-PA" dirty="0" smtClean="0"/>
              <a:t>Formulación de estado completo: las 8 reinas en el juego</a:t>
            </a:r>
          </a:p>
          <a:p>
            <a:pPr lvl="1"/>
            <a:r>
              <a:rPr lang="es-PA" dirty="0" smtClean="0"/>
              <a:t>Estados: cualquier arreglo de 0 a 8 reinas</a:t>
            </a:r>
          </a:p>
          <a:p>
            <a:pPr lvl="1"/>
            <a:r>
              <a:rPr lang="es-PA" dirty="0" smtClean="0"/>
              <a:t>Estado inicial: nada en el tablero</a:t>
            </a:r>
          </a:p>
          <a:p>
            <a:pPr lvl="1"/>
            <a:r>
              <a:rPr lang="es-PA" dirty="0" smtClean="0"/>
              <a:t>Acciones: añadir una reina 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Retorna el tablero y sus reinas añadidas</a:t>
            </a:r>
          </a:p>
          <a:p>
            <a:pPr lvl="2"/>
            <a:r>
              <a:rPr lang="es-PA" dirty="0" smtClean="0"/>
              <a:t>1.8x10^14 posibilidades</a:t>
            </a:r>
          </a:p>
          <a:p>
            <a:pPr lvl="1"/>
            <a:r>
              <a:rPr lang="es-PA" dirty="0" smtClean="0"/>
              <a:t>Prueba de objetivo: 8 reinas posicionadas y no se ataquen</a:t>
            </a:r>
          </a:p>
          <a:p>
            <a:pPr marL="342900" lvl="1" indent="-342900"/>
            <a:r>
              <a:rPr lang="es-PA" dirty="0" smtClean="0"/>
              <a:t>Sin ataque, mejor formulación</a:t>
            </a:r>
            <a:endParaRPr lang="es-PA" dirty="0"/>
          </a:p>
          <a:p>
            <a:pPr lvl="1"/>
            <a:r>
              <a:rPr lang="es-PA" dirty="0" smtClean="0"/>
              <a:t>Estado: 0 a 8 reinas 1 por fila por columna</a:t>
            </a:r>
          </a:p>
          <a:p>
            <a:pPr lvl="1"/>
            <a:r>
              <a:rPr lang="es-PA" dirty="0" smtClean="0"/>
              <a:t>Acciones: al añadirse en el cuadro esta no ataca (1.8x10^14 -&gt; 2057, reducción de 10^400 estados)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871" y="1803861"/>
            <a:ext cx="3937823" cy="39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Problemas de </a:t>
            </a:r>
            <a:r>
              <a:rPr lang="es-PA" dirty="0" err="1" smtClean="0"/>
              <a:t>Knuth</a:t>
            </a:r>
            <a:endParaRPr lang="es-PA" dirty="0" smtClean="0"/>
          </a:p>
          <a:p>
            <a:pPr lvl="1"/>
            <a:r>
              <a:rPr lang="es-PA" dirty="0" smtClean="0"/>
              <a:t>Números mayores a 4 dan resultados enteros positivos para esta ecuación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Estados: números positivos</a:t>
            </a:r>
          </a:p>
          <a:p>
            <a:pPr lvl="1"/>
            <a:r>
              <a:rPr lang="es-PA" dirty="0" smtClean="0"/>
              <a:t>Estado inicial: 4</a:t>
            </a:r>
          </a:p>
          <a:p>
            <a:pPr lvl="1"/>
            <a:r>
              <a:rPr lang="es-PA" dirty="0" smtClean="0"/>
              <a:t>Acciones: aplicar factorial, raíz cuadrada y operación de redondeo</a:t>
            </a:r>
          </a:p>
          <a:p>
            <a:pPr lvl="1"/>
            <a:r>
              <a:rPr lang="es-PA" dirty="0" smtClean="0"/>
              <a:t>Modelo de Transición: Definición matemática de operaciones</a:t>
            </a:r>
          </a:p>
          <a:p>
            <a:pPr lvl="1"/>
            <a:r>
              <a:rPr lang="es-PA" dirty="0" smtClean="0"/>
              <a:t>Prueba de objetivo: un número entero positivo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Ejemplo:  El número 620,448,401,733,239,439,360,000 es la expresión de 5 dado este problema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972" y="2390602"/>
            <a:ext cx="3238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Problemas de mundo real</a:t>
            </a:r>
          </a:p>
          <a:p>
            <a:pPr lvl="1"/>
            <a:r>
              <a:rPr lang="es-PA" dirty="0" smtClean="0"/>
              <a:t>Los anteriores eran resolver por rutas encontradas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Problema de viaje por medio de una aerolínea</a:t>
            </a:r>
          </a:p>
          <a:p>
            <a:pPr lvl="1"/>
            <a:r>
              <a:rPr lang="es-PA" dirty="0" smtClean="0"/>
              <a:t>Estado: incluye la ubicación (aeropuerto, </a:t>
            </a:r>
            <a:r>
              <a:rPr lang="es-PA" dirty="0" err="1" smtClean="0"/>
              <a:t>p.e</a:t>
            </a:r>
            <a:r>
              <a:rPr lang="es-PA" dirty="0" smtClean="0"/>
              <a:t>.)</a:t>
            </a:r>
          </a:p>
          <a:p>
            <a:pPr lvl="1"/>
            <a:r>
              <a:rPr lang="es-PA" dirty="0" smtClean="0"/>
              <a:t>Estado Inicial:  Especificada por la petición del usuario</a:t>
            </a:r>
          </a:p>
          <a:p>
            <a:pPr lvl="1"/>
            <a:r>
              <a:rPr lang="es-PA" dirty="0" smtClean="0"/>
              <a:t>Acciones:</a:t>
            </a:r>
          </a:p>
          <a:p>
            <a:pPr lvl="2"/>
            <a:r>
              <a:rPr lang="es-PA" dirty="0" smtClean="0"/>
              <a:t>Tomar el vuelo desde aquí</a:t>
            </a:r>
          </a:p>
          <a:p>
            <a:pPr lvl="2"/>
            <a:r>
              <a:rPr lang="es-PA" dirty="0" smtClean="0"/>
              <a:t>Cualquier clase</a:t>
            </a:r>
          </a:p>
          <a:p>
            <a:pPr lvl="2"/>
            <a:r>
              <a:rPr lang="es-PA" dirty="0" smtClean="0"/>
              <a:t>Antes de ‘x’ hora</a:t>
            </a:r>
          </a:p>
          <a:p>
            <a:pPr lvl="2"/>
            <a:r>
              <a:rPr lang="es-PA" dirty="0" smtClean="0"/>
              <a:t>Con tiempo en el aeropuerto por cualquier contratiempo</a:t>
            </a:r>
          </a:p>
          <a:p>
            <a:pPr lvl="1"/>
            <a:r>
              <a:rPr lang="es-PA" dirty="0" smtClean="0"/>
              <a:t>Modelo de transición:  el resultado de tomar el vuelo al destino y llegar a tiempo al otro.</a:t>
            </a:r>
          </a:p>
          <a:p>
            <a:pPr lvl="1"/>
            <a:r>
              <a:rPr lang="es-PA" dirty="0" smtClean="0"/>
              <a:t>Prueba de objetivo:  estar en el lugar final especificado</a:t>
            </a:r>
          </a:p>
          <a:p>
            <a:pPr lvl="1"/>
            <a:r>
              <a:rPr lang="es-PA" dirty="0" smtClean="0"/>
              <a:t>Costo del camino: dinero, tiempo, procedimientos de migración, millas, etc.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146" name="Picture 2" descr="Image result for airline air travel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65" y="2929306"/>
            <a:ext cx="4076181" cy="220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Problemas de mundo real</a:t>
            </a:r>
          </a:p>
          <a:p>
            <a:pPr lvl="1"/>
            <a:r>
              <a:rPr lang="es-PA" dirty="0" smtClean="0"/>
              <a:t>Problema de Turista</a:t>
            </a:r>
          </a:p>
          <a:p>
            <a:pPr lvl="2"/>
            <a:r>
              <a:rPr lang="es-PA" dirty="0" smtClean="0"/>
              <a:t>Se considera el sitio y sus ciudades </a:t>
            </a:r>
            <a:r>
              <a:rPr lang="es-PA" dirty="0" err="1" smtClean="0"/>
              <a:t>intermedas</a:t>
            </a:r>
            <a:endParaRPr lang="es-PA" dirty="0" smtClean="0"/>
          </a:p>
          <a:p>
            <a:pPr lvl="1"/>
            <a:r>
              <a:rPr lang="es-PA" dirty="0" smtClean="0"/>
              <a:t>Un vendedor que viaja</a:t>
            </a:r>
          </a:p>
          <a:p>
            <a:pPr lvl="2"/>
            <a:r>
              <a:rPr lang="es-PA" dirty="0" smtClean="0"/>
              <a:t>Cada ciudad debe ser visitada solo 1 vez</a:t>
            </a:r>
          </a:p>
          <a:p>
            <a:pPr lvl="2"/>
            <a:r>
              <a:rPr lang="es-PA" dirty="0" smtClean="0"/>
              <a:t>NP-</a:t>
            </a:r>
            <a:r>
              <a:rPr lang="es-PA" dirty="0" err="1" smtClean="0"/>
              <a:t>hard</a:t>
            </a:r>
            <a:endParaRPr lang="es-PA" dirty="0"/>
          </a:p>
          <a:p>
            <a:pPr lvl="1"/>
            <a:r>
              <a:rPr lang="es-PA" dirty="0" smtClean="0"/>
              <a:t>VLSI </a:t>
            </a:r>
            <a:r>
              <a:rPr lang="es-PA" dirty="0" err="1" smtClean="0"/>
              <a:t>layout</a:t>
            </a:r>
            <a:endParaRPr lang="es-PA" dirty="0" smtClean="0"/>
          </a:p>
          <a:p>
            <a:pPr lvl="2"/>
            <a:r>
              <a:rPr lang="es-PA" dirty="0" smtClean="0"/>
              <a:t>Conexión de componentes, menor tamaño</a:t>
            </a:r>
            <a:endParaRPr lang="es-PA" dirty="0"/>
          </a:p>
          <a:p>
            <a:pPr lvl="1"/>
            <a:r>
              <a:rPr lang="es-PA" dirty="0" smtClean="0"/>
              <a:t>Navegación de robot</a:t>
            </a:r>
          </a:p>
          <a:p>
            <a:pPr lvl="2"/>
            <a:r>
              <a:rPr lang="es-PA" dirty="0" smtClean="0"/>
              <a:t>Movernos en un espacio continuo</a:t>
            </a:r>
          </a:p>
          <a:p>
            <a:pPr lvl="2"/>
            <a:r>
              <a:rPr lang="es-PA" dirty="0" smtClean="0"/>
              <a:t>Movernos en un espacio 2D (robot diferencial</a:t>
            </a:r>
          </a:p>
          <a:p>
            <a:pPr lvl="1"/>
            <a:r>
              <a:rPr lang="es-PA" dirty="0" smtClean="0"/>
              <a:t>Secuencia de ensamblaje automática</a:t>
            </a:r>
          </a:p>
          <a:p>
            <a:pPr lvl="2"/>
            <a:r>
              <a:rPr lang="es-PA" dirty="0" smtClean="0"/>
              <a:t>Orden de ensamble de un equipo</a:t>
            </a:r>
          </a:p>
          <a:p>
            <a:pPr lvl="2"/>
            <a:r>
              <a:rPr lang="es-PA" dirty="0" smtClean="0"/>
              <a:t>Mala orden generada no generará un equipo</a:t>
            </a:r>
          </a:p>
          <a:p>
            <a:endParaRPr lang="es-PA" dirty="0" smtClean="0"/>
          </a:p>
        </p:txBody>
      </p:sp>
      <p:pic>
        <p:nvPicPr>
          <p:cNvPr id="11266" name="Picture 2" descr="Image result for robot navig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403" y="3873731"/>
            <a:ext cx="2172370" cy="162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vlsi 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517" y="1346199"/>
            <a:ext cx="2042610" cy="191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copaai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" t="8655" r="3222" b="11413"/>
          <a:stretch/>
        </p:blipFill>
        <p:spPr bwMode="auto">
          <a:xfrm>
            <a:off x="6372832" y="1448262"/>
            <a:ext cx="2212368" cy="273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32" y="4786176"/>
            <a:ext cx="3055604" cy="17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2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Buscando para soluciones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 smtClean="0"/>
              <a:t>Solucion</a:t>
            </a:r>
            <a:r>
              <a:rPr lang="es-PA" dirty="0" smtClean="0"/>
              <a:t>: secuencia de acciones posibles</a:t>
            </a:r>
          </a:p>
          <a:p>
            <a:r>
              <a:rPr lang="es-PA" dirty="0" smtClean="0"/>
              <a:t>Inicia por un árbol de búsqueda en un lugar raíz</a:t>
            </a:r>
          </a:p>
          <a:p>
            <a:pPr lvl="1"/>
            <a:r>
              <a:rPr lang="es-PA" dirty="0" smtClean="0"/>
              <a:t>Arad</a:t>
            </a:r>
          </a:p>
          <a:p>
            <a:r>
              <a:rPr lang="es-PA" dirty="0" smtClean="0"/>
              <a:t>Nodos: corresponde a los estados en el espacio estado</a:t>
            </a:r>
          </a:p>
          <a:p>
            <a:r>
              <a:rPr lang="es-PA" dirty="0" smtClean="0"/>
              <a:t>Cad</a:t>
            </a:r>
            <a:r>
              <a:rPr lang="es-PA" dirty="0" smtClean="0"/>
              <a:t>a estado es expandido generando nuevos estados</a:t>
            </a:r>
          </a:p>
          <a:p>
            <a:pPr lvl="1"/>
            <a:r>
              <a:rPr lang="es-PA" dirty="0" smtClean="0"/>
              <a:t>Nodos hijos: </a:t>
            </a:r>
            <a:r>
              <a:rPr lang="es-PA" dirty="0" err="1" smtClean="0"/>
              <a:t>Zerind</a:t>
            </a:r>
            <a:r>
              <a:rPr lang="es-PA" dirty="0" smtClean="0"/>
              <a:t>, Sibiu, </a:t>
            </a:r>
            <a:r>
              <a:rPr lang="es-PA" dirty="0" err="1" smtClean="0"/>
              <a:t>Timisoara</a:t>
            </a:r>
            <a:r>
              <a:rPr lang="es-PA" dirty="0" smtClean="0"/>
              <a:t> &lt;- Fronteras</a:t>
            </a:r>
          </a:p>
          <a:p>
            <a:pPr lvl="1"/>
            <a:r>
              <a:rPr lang="es-PA" dirty="0" smtClean="0"/>
              <a:t>Se prueba cada estado a ver la mejor solución</a:t>
            </a:r>
          </a:p>
          <a:p>
            <a:r>
              <a:rPr lang="es-PA" dirty="0" smtClean="0"/>
              <a:t>El proceso continua hasta encontrar solución</a:t>
            </a:r>
          </a:p>
          <a:p>
            <a:pPr lvl="1"/>
            <a:r>
              <a:rPr lang="es-PA" dirty="0" smtClean="0"/>
              <a:t>Note que podemos caer en un lazo al expandir </a:t>
            </a:r>
            <a:r>
              <a:rPr lang="es-PA" dirty="0" err="1" smtClean="0"/>
              <a:t>Sidiu</a:t>
            </a:r>
            <a:r>
              <a:rPr lang="es-PA" dirty="0" smtClean="0"/>
              <a:t> (Arad)</a:t>
            </a:r>
          </a:p>
          <a:p>
            <a:pPr lvl="2"/>
            <a:r>
              <a:rPr lang="es-PA" i="1" dirty="0"/>
              <a:t>El que olvida su pasado está condenado a repetirlo</a:t>
            </a:r>
            <a:r>
              <a:rPr lang="es-PA" i="1" dirty="0" smtClean="0"/>
              <a:t>!</a:t>
            </a:r>
          </a:p>
          <a:p>
            <a:pPr lvl="2"/>
            <a:r>
              <a:rPr lang="es-PA" dirty="0" smtClean="0"/>
              <a:t>Tenemos que tener una lista explorada y otra cerrada</a:t>
            </a:r>
          </a:p>
          <a:p>
            <a:pPr lvl="1"/>
            <a:r>
              <a:rPr lang="es-PA" dirty="0" smtClean="0"/>
              <a:t>Podemos corregir esto haciendo que los costos sean positivos</a:t>
            </a:r>
            <a:r>
              <a:rPr lang="es-PA" dirty="0" smtClean="0"/>
              <a:t> </a:t>
            </a:r>
          </a:p>
          <a:p>
            <a:endParaRPr lang="es-PA" dirty="0"/>
          </a:p>
        </p:txBody>
      </p:sp>
      <p:pic>
        <p:nvPicPr>
          <p:cNvPr id="12292" name="Picture 4" descr="Image result for search tree and nodes in ai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05" y="5831291"/>
            <a:ext cx="2526298" cy="9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05" y="793783"/>
            <a:ext cx="3701539" cy="2241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352" y="3097859"/>
            <a:ext cx="3496009" cy="26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6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Algoritmos </a:t>
            </a:r>
            <a:r>
              <a:rPr lang="es-PA" dirty="0" err="1" smtClean="0"/>
              <a:t>Graph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 y </a:t>
            </a:r>
            <a:r>
              <a:rPr lang="es-PA" dirty="0" err="1" smtClean="0"/>
              <a:t>Tree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 smtClean="0"/>
              <a:t>Tree-Search</a:t>
            </a:r>
            <a:endParaRPr lang="es-PA" dirty="0" smtClean="0"/>
          </a:p>
          <a:p>
            <a:pPr lvl="1"/>
            <a:r>
              <a:rPr lang="es-PA" dirty="0" smtClean="0"/>
              <a:t>Estructura la data</a:t>
            </a:r>
          </a:p>
          <a:p>
            <a:pPr lvl="1"/>
            <a:r>
              <a:rPr lang="es-PA" dirty="0" smtClean="0"/>
              <a:t>Memoriza cada nodo expandido</a:t>
            </a:r>
          </a:p>
          <a:p>
            <a:pPr lvl="1"/>
            <a:r>
              <a:rPr lang="es-PA" dirty="0" smtClean="0"/>
              <a:t>Olvidamos un nuevo nodo que sea contenido</a:t>
            </a:r>
          </a:p>
          <a:p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dirty="0" smtClean="0"/>
              <a:t>Separa los lugares explorados y no explorado</a:t>
            </a:r>
          </a:p>
          <a:p>
            <a:pPr lvl="1"/>
            <a:r>
              <a:rPr lang="es-PA" dirty="0" smtClean="0"/>
              <a:t>Va 1 a 1 hasta encontrar solución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981" y="1553990"/>
            <a:ext cx="5808373" cy="34229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18" y="4689651"/>
            <a:ext cx="5392622" cy="11990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81" y="5085162"/>
            <a:ext cx="4784580" cy="15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3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Construir un Sistema de Inteligencia Artificial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 smtClean="0"/>
              <a:t>Grupo de 3 personas</a:t>
            </a:r>
          </a:p>
          <a:p>
            <a:pPr lvl="1"/>
            <a:r>
              <a:rPr lang="es-PA" dirty="0" smtClean="0"/>
              <a:t>Todos tienen las mismas notas aún si solo trabaja 1</a:t>
            </a:r>
          </a:p>
          <a:p>
            <a:r>
              <a:rPr lang="es-PA" dirty="0" smtClean="0"/>
              <a:t>Construir un sistema que tenga Inteligencia Artificial</a:t>
            </a:r>
          </a:p>
          <a:p>
            <a:pPr lvl="1"/>
            <a:r>
              <a:rPr lang="es-PA" dirty="0" smtClean="0"/>
              <a:t>Aplicación remota corriendo en un servidor</a:t>
            </a:r>
          </a:p>
          <a:p>
            <a:pPr lvl="2"/>
            <a:r>
              <a:rPr lang="es-PA" dirty="0" smtClean="0"/>
              <a:t>Local </a:t>
            </a:r>
            <a:r>
              <a:rPr lang="es-PA" dirty="0" err="1" smtClean="0"/>
              <a:t>ó</a:t>
            </a:r>
            <a:r>
              <a:rPr lang="es-PA" dirty="0" smtClean="0"/>
              <a:t> Remoto</a:t>
            </a:r>
          </a:p>
          <a:p>
            <a:pPr lvl="1"/>
            <a:r>
              <a:rPr lang="es-PA" dirty="0"/>
              <a:t>Debe usar un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 o construir su propio </a:t>
            </a:r>
            <a:r>
              <a:rPr lang="es-PA" dirty="0" err="1" smtClean="0"/>
              <a:t>dataset</a:t>
            </a:r>
            <a:r>
              <a:rPr lang="es-PA" dirty="0" smtClean="0"/>
              <a:t> (10%)</a:t>
            </a:r>
            <a:endParaRPr lang="es-PA" dirty="0"/>
          </a:p>
          <a:p>
            <a:pPr lvl="2"/>
            <a:r>
              <a:rPr lang="es-PA" dirty="0" err="1" smtClean="0"/>
              <a:t>Kaggle</a:t>
            </a:r>
            <a:r>
              <a:rPr lang="es-PA" dirty="0" smtClean="0"/>
              <a:t>, Data.gov, Nasa.gov </a:t>
            </a:r>
            <a:r>
              <a:rPr lang="es-PA" dirty="0" err="1" smtClean="0"/>
              <a:t>ó</a:t>
            </a:r>
            <a:r>
              <a:rPr lang="es-PA" dirty="0" smtClean="0"/>
              <a:t> cualquier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</a:t>
            </a:r>
          </a:p>
          <a:p>
            <a:pPr lvl="1"/>
            <a:r>
              <a:rPr lang="es-PA" dirty="0" smtClean="0"/>
              <a:t>Debe ser capaz de realizar training incremental de los nuevos campos en la base de datos (20%)</a:t>
            </a:r>
          </a:p>
          <a:p>
            <a:pPr lvl="1"/>
            <a:r>
              <a:rPr lang="es-PA" dirty="0" smtClean="0"/>
              <a:t>Capaz de mostrar las predicciones, clasificaciones o ambas (25%)</a:t>
            </a:r>
          </a:p>
          <a:p>
            <a:pPr lvl="1"/>
            <a:r>
              <a:rPr lang="es-PA" dirty="0" smtClean="0"/>
              <a:t>Capaz de realizar reportes y estadísticas (20%)</a:t>
            </a:r>
          </a:p>
          <a:p>
            <a:pPr lvl="1"/>
            <a:r>
              <a:rPr lang="es-PA" dirty="0" smtClean="0"/>
              <a:t>Usar Amazon Web </a:t>
            </a:r>
            <a:r>
              <a:rPr lang="es-PA" dirty="0" err="1" smtClean="0"/>
              <a:t>Services</a:t>
            </a:r>
            <a:r>
              <a:rPr lang="es-PA" dirty="0" smtClean="0"/>
              <a:t> (10%)</a:t>
            </a:r>
          </a:p>
          <a:p>
            <a:pPr lvl="1"/>
            <a:r>
              <a:rPr lang="es-PA" dirty="0" smtClean="0"/>
              <a:t>Escrito en formato IEEE (15%)</a:t>
            </a:r>
          </a:p>
        </p:txBody>
      </p:sp>
      <p:pic>
        <p:nvPicPr>
          <p:cNvPr id="3074" name="Picture 2" descr="Image result for ka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5" y="1383396"/>
            <a:ext cx="3294668" cy="127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.g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35" y="5543581"/>
            <a:ext cx="2665162" cy="12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asa.g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97" y="2963227"/>
            <a:ext cx="2305541" cy="18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Infraestructura de Algoritmos de Búsqueda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Requieren de cierta estructura</a:t>
            </a:r>
          </a:p>
          <a:p>
            <a:r>
              <a:rPr lang="es-PA" dirty="0" smtClean="0"/>
              <a:t>Para cada árbol ‘n’, tenemos los siguientes componentes:</a:t>
            </a:r>
          </a:p>
          <a:p>
            <a:pPr lvl="1"/>
            <a:r>
              <a:rPr lang="es-PA" dirty="0" err="1" smtClean="0"/>
              <a:t>N.State</a:t>
            </a:r>
            <a:r>
              <a:rPr lang="es-PA" dirty="0" smtClean="0"/>
              <a:t>: el estado del nodo</a:t>
            </a:r>
          </a:p>
          <a:p>
            <a:pPr lvl="1"/>
            <a:r>
              <a:rPr lang="es-PA" dirty="0" err="1" smtClean="0"/>
              <a:t>N.Parent</a:t>
            </a:r>
            <a:r>
              <a:rPr lang="es-PA" dirty="0" smtClean="0"/>
              <a:t>: el nodo anterior (aquel que genero este)</a:t>
            </a:r>
          </a:p>
          <a:p>
            <a:pPr lvl="1"/>
            <a:r>
              <a:rPr lang="es-PA" dirty="0" err="1" smtClean="0"/>
              <a:t>N.Action</a:t>
            </a:r>
            <a:r>
              <a:rPr lang="es-PA" dirty="0" smtClean="0"/>
              <a:t>: la acción aplicada que generó el nodo</a:t>
            </a:r>
          </a:p>
          <a:p>
            <a:pPr lvl="1"/>
            <a:r>
              <a:rPr lang="es-PA" dirty="0" err="1" smtClean="0"/>
              <a:t>N.PathCost</a:t>
            </a:r>
            <a:r>
              <a:rPr lang="es-PA" dirty="0"/>
              <a:t> </a:t>
            </a:r>
            <a:r>
              <a:rPr lang="es-PA" dirty="0" smtClean="0"/>
              <a:t>o g(n): el costo de la acción</a:t>
            </a:r>
          </a:p>
          <a:p>
            <a:r>
              <a:rPr lang="es-PA" dirty="0" smtClean="0"/>
              <a:t>Necesitamos ubicar los nodos en </a:t>
            </a:r>
            <a:r>
              <a:rPr lang="es-PA" dirty="0" err="1" smtClean="0"/>
              <a:t>FIFOs</a:t>
            </a:r>
            <a:endParaRPr lang="es-PA" dirty="0" smtClean="0"/>
          </a:p>
          <a:p>
            <a:pPr lvl="1"/>
            <a:r>
              <a:rPr lang="es-PA" dirty="0" smtClean="0"/>
              <a:t>FIFO, LIFO, </a:t>
            </a:r>
            <a:r>
              <a:rPr lang="es-PA" dirty="0" err="1" smtClean="0"/>
              <a:t>priority</a:t>
            </a:r>
            <a:r>
              <a:rPr lang="es-PA" dirty="0" smtClean="0"/>
              <a:t> </a:t>
            </a:r>
            <a:r>
              <a:rPr lang="es-PA" dirty="0" err="1" smtClean="0"/>
              <a:t>queue</a:t>
            </a:r>
            <a:endParaRPr lang="es-PA" dirty="0" smtClean="0"/>
          </a:p>
          <a:p>
            <a:pPr lvl="1"/>
            <a:r>
              <a:rPr lang="es-PA" dirty="0" err="1" smtClean="0"/>
              <a:t>Empty</a:t>
            </a:r>
            <a:r>
              <a:rPr lang="es-PA" dirty="0" smtClean="0"/>
              <a:t>, </a:t>
            </a:r>
            <a:r>
              <a:rPr lang="es-PA" dirty="0" err="1" smtClean="0"/>
              <a:t>Push</a:t>
            </a:r>
            <a:r>
              <a:rPr lang="es-PA" dirty="0" smtClean="0"/>
              <a:t>, Pop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495" y="1882313"/>
            <a:ext cx="3514725" cy="3143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47" y="5171718"/>
            <a:ext cx="7859177" cy="16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5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Midiendo el desempeño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/>
          </a:bodyPr>
          <a:lstStyle/>
          <a:p>
            <a:r>
              <a:rPr lang="es-PA" dirty="0" smtClean="0"/>
              <a:t>¿Cómo elegirlos?</a:t>
            </a:r>
          </a:p>
          <a:p>
            <a:r>
              <a:rPr lang="es-PA" dirty="0" smtClean="0"/>
              <a:t>Por lo completo:  garantía de una solución</a:t>
            </a:r>
          </a:p>
          <a:p>
            <a:r>
              <a:rPr lang="es-PA" dirty="0" smtClean="0"/>
              <a:t>Óptimo: La estrategia debe definir una solución óptima</a:t>
            </a:r>
          </a:p>
          <a:p>
            <a:r>
              <a:rPr lang="es-PA" dirty="0" smtClean="0"/>
              <a:t>Tiempo de completar:  ¿Cuánto tarda para encontrar una solución?</a:t>
            </a:r>
          </a:p>
          <a:p>
            <a:r>
              <a:rPr lang="es-PA" dirty="0" smtClean="0"/>
              <a:t>Complejidad del espacio:  ¿Cuánta memoria es necesitada para completar la </a:t>
            </a:r>
            <a:r>
              <a:rPr lang="es-PA" dirty="0" err="1" smtClean="0"/>
              <a:t>búsq</a:t>
            </a:r>
            <a:r>
              <a:rPr lang="es-PA" dirty="0" smtClean="0"/>
              <a:t>.?</a:t>
            </a:r>
            <a:endParaRPr lang="es-PA" dirty="0"/>
          </a:p>
          <a:p>
            <a:r>
              <a:rPr lang="en-US" dirty="0"/>
              <a:t>|V | + |E</a:t>
            </a:r>
            <a:r>
              <a:rPr lang="en-US" dirty="0" smtClean="0"/>
              <a:t>|</a:t>
            </a:r>
          </a:p>
          <a:p>
            <a:pPr lvl="1"/>
            <a:r>
              <a:rPr lang="es-PA" dirty="0" smtClean="0"/>
              <a:t>V = Vértices de nodos, E = bordes</a:t>
            </a:r>
            <a:endParaRPr lang="es-PA" dirty="0"/>
          </a:p>
          <a:p>
            <a:r>
              <a:rPr lang="es-PA" dirty="0" smtClean="0"/>
              <a:t>Expresada en 3 partes</a:t>
            </a:r>
          </a:p>
          <a:p>
            <a:pPr lvl="1"/>
            <a:r>
              <a:rPr lang="es-PA" dirty="0" smtClean="0"/>
              <a:t>Factor de bifurcación: máximo número de sucesores</a:t>
            </a:r>
          </a:p>
          <a:p>
            <a:pPr lvl="1"/>
            <a:r>
              <a:rPr lang="es-PA" dirty="0" smtClean="0"/>
              <a:t>Profundidad (d): el objetivo más profundo del árbol</a:t>
            </a:r>
          </a:p>
          <a:p>
            <a:pPr lvl="1"/>
            <a:r>
              <a:rPr lang="es-PA" dirty="0" smtClean="0"/>
              <a:t>m: distancia máxima de cualquier camino</a:t>
            </a:r>
          </a:p>
          <a:p>
            <a:r>
              <a:rPr lang="es-PA" dirty="0" smtClean="0"/>
              <a:t>Una manera rápida de medir: </a:t>
            </a:r>
            <a:r>
              <a:rPr lang="es-PA" i="1" dirty="0" smtClean="0"/>
              <a:t>costo de búsqueda, o usar el costo total (</a:t>
            </a:r>
            <a:r>
              <a:rPr lang="es-PA" i="1" dirty="0" err="1" smtClean="0"/>
              <a:t>search</a:t>
            </a:r>
            <a:r>
              <a:rPr lang="es-PA" i="1" dirty="0" smtClean="0"/>
              <a:t> + </a:t>
            </a:r>
            <a:r>
              <a:rPr lang="es-PA" i="1" dirty="0" err="1" smtClean="0"/>
              <a:t>path</a:t>
            </a:r>
            <a:r>
              <a:rPr lang="es-PA" i="1" dirty="0" smtClean="0"/>
              <a:t>)</a:t>
            </a:r>
            <a:r>
              <a:rPr lang="es-PA" dirty="0" smtClean="0"/>
              <a:t>.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48749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Estos algoritmos se llaman búsqueda ciega</a:t>
            </a:r>
          </a:p>
          <a:p>
            <a:pPr lvl="1"/>
            <a:r>
              <a:rPr lang="es-PA" dirty="0" smtClean="0"/>
              <a:t>Generan sucesores dados estados y objetivo</a:t>
            </a:r>
          </a:p>
          <a:p>
            <a:pPr lvl="1"/>
            <a:r>
              <a:rPr lang="es-PA" dirty="0" smtClean="0"/>
              <a:t>Los nodos son expandidos</a:t>
            </a:r>
            <a:endParaRPr lang="es-PA" dirty="0"/>
          </a:p>
          <a:p>
            <a:r>
              <a:rPr lang="es-PA" dirty="0" smtClean="0"/>
              <a:t>Búsqueda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El nodo raíz se expande primero</a:t>
            </a:r>
          </a:p>
          <a:p>
            <a:pPr lvl="1"/>
            <a:r>
              <a:rPr lang="es-PA" dirty="0" smtClean="0"/>
              <a:t>Luego los sucesores del nodo raíz</a:t>
            </a:r>
          </a:p>
          <a:p>
            <a:pPr lvl="1"/>
            <a:r>
              <a:rPr lang="es-PA" dirty="0" smtClean="0"/>
              <a:t>Luego los sucesores</a:t>
            </a:r>
          </a:p>
          <a:p>
            <a:pPr lvl="1"/>
            <a:r>
              <a:rPr lang="es-PA" dirty="0" smtClean="0"/>
              <a:t>Parecido al </a:t>
            </a:r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dirty="0" smtClean="0"/>
              <a:t>Usa un FIFO en su frontera</a:t>
            </a:r>
          </a:p>
          <a:p>
            <a:pPr lvl="2"/>
            <a:r>
              <a:rPr lang="es-PA" dirty="0" smtClean="0"/>
              <a:t>Nuevos nodos entran al </a:t>
            </a:r>
            <a:r>
              <a:rPr lang="es-PA" dirty="0" err="1" smtClean="0"/>
              <a:t>fifo</a:t>
            </a:r>
            <a:endParaRPr lang="es-PA" dirty="0" smtClean="0"/>
          </a:p>
          <a:p>
            <a:pPr lvl="2"/>
            <a:r>
              <a:rPr lang="es-PA" dirty="0" smtClean="0"/>
              <a:t>Viejos nodos son expandidos primero</a:t>
            </a:r>
          </a:p>
          <a:p>
            <a:pPr lvl="1"/>
            <a:r>
              <a:rPr lang="es-PA" dirty="0" err="1" smtClean="0"/>
              <a:t>Graph-Search</a:t>
            </a:r>
            <a:r>
              <a:rPr lang="es-PA" dirty="0" smtClean="0"/>
              <a:t> aplica el objetivo en cada nodo, este no</a:t>
            </a:r>
          </a:p>
          <a:p>
            <a:pPr lvl="1"/>
            <a:r>
              <a:rPr lang="es-PA" dirty="0" smtClean="0"/>
              <a:t>También obvia cualquier nodo ya explorado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473" y="2552007"/>
            <a:ext cx="6324351" cy="304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</a:t>
                </a:r>
                <a:r>
                  <a:rPr lang="es-PA" dirty="0" err="1" smtClean="0"/>
                  <a:t>Breadth-first</a:t>
                </a:r>
                <a:r>
                  <a:rPr lang="es-PA" dirty="0" smtClean="0"/>
                  <a:t> </a:t>
                </a:r>
              </a:p>
              <a:p>
                <a:pPr lvl="1"/>
                <a:r>
                  <a:rPr lang="es-PA" dirty="0" smtClean="0"/>
                  <a:t>Completo: encontrará solución</a:t>
                </a:r>
              </a:p>
              <a:p>
                <a:pPr lvl="1"/>
                <a:r>
                  <a:rPr lang="es-PA" dirty="0" smtClean="0"/>
                  <a:t>Encontrará en nodos más profundos lo buscado</a:t>
                </a:r>
              </a:p>
              <a:p>
                <a:pPr lvl="1"/>
                <a:r>
                  <a:rPr lang="es-PA" dirty="0" smtClean="0"/>
                  <a:t>Se detendrá en la solución</a:t>
                </a:r>
              </a:p>
              <a:p>
                <a:pPr lvl="2"/>
                <a:r>
                  <a:rPr lang="es-PA" dirty="0" smtClean="0"/>
                  <a:t>Siempre expande el nodo más superficial</a:t>
                </a:r>
              </a:p>
              <a:p>
                <a:pPr lvl="2"/>
                <a:r>
                  <a:rPr lang="es-PA" dirty="0" smtClean="0"/>
                  <a:t>La solución optima no necesariamente es alguna de las primeras a expandir</a:t>
                </a:r>
              </a:p>
              <a:p>
                <a:pPr lvl="2"/>
                <a:r>
                  <a:rPr lang="es-PA" dirty="0"/>
                  <a:t>Bread-</a:t>
                </a:r>
                <a:r>
                  <a:rPr lang="es-PA" dirty="0" err="1"/>
                  <a:t>First</a:t>
                </a:r>
                <a:r>
                  <a:rPr lang="es-PA" dirty="0"/>
                  <a:t> es óptimo si los costos son iguales</a:t>
                </a:r>
              </a:p>
              <a:p>
                <a:r>
                  <a:rPr lang="es-PA" dirty="0" smtClean="0"/>
                  <a:t>Para cada nivel que va expandiendo tendremos una complejidad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s-PA" dirty="0" smtClean="0"/>
                  <a:t>, en donde b = niveles o nodos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dirty="0" smtClean="0"/>
                  <a:t>nodos explorados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 nodos en la frontera</a:t>
                </a:r>
              </a:p>
              <a:p>
                <a:r>
                  <a:rPr lang="es-PA" dirty="0" smtClean="0"/>
                  <a:t>Problemas de memoria y tiempo</a:t>
                </a:r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271" t="-741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11" y="5384561"/>
            <a:ext cx="6899563" cy="1168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935" y="1638705"/>
            <a:ext cx="5259185" cy="18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0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s-PA" dirty="0" smtClean="0"/>
                  <a:t>Busqueda </a:t>
                </a:r>
                <a:r>
                  <a:rPr lang="es-PA" dirty="0" err="1" smtClean="0"/>
                  <a:t>Uniform-Cost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el nodo de menor costo g(n)</a:t>
                </a:r>
              </a:p>
              <a:p>
                <a:pPr lvl="1"/>
                <a:r>
                  <a:rPr lang="es-PA" dirty="0" smtClean="0"/>
                  <a:t>Expande por g(n), en su lista de frontera</a:t>
                </a:r>
              </a:p>
              <a:p>
                <a:pPr lvl="1"/>
                <a:endParaRPr lang="es-PA" dirty="0"/>
              </a:p>
              <a:p>
                <a:r>
                  <a:rPr lang="es-PA" dirty="0" smtClean="0"/>
                  <a:t>Otra diferencia vs </a:t>
                </a:r>
                <a:r>
                  <a:rPr lang="es-PA" dirty="0" err="1" smtClean="0"/>
                  <a:t>Breadth-First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Prueba el objetivo del nodo a expandir</a:t>
                </a:r>
              </a:p>
              <a:p>
                <a:pPr lvl="2"/>
                <a:r>
                  <a:rPr lang="es-PA" dirty="0" smtClean="0"/>
                  <a:t>Puede no ser el camino óptimo</a:t>
                </a:r>
              </a:p>
              <a:p>
                <a:pPr lvl="1"/>
                <a:r>
                  <a:rPr lang="es-PA" dirty="0" smtClean="0"/>
                  <a:t>En caso para encontrar el mejor camino…</a:t>
                </a:r>
              </a:p>
              <a:p>
                <a:pPr lvl="2"/>
                <a:r>
                  <a:rPr lang="es-PA" dirty="0" smtClean="0"/>
                  <a:t>Se añade una prueba al nodo</a:t>
                </a:r>
              </a:p>
              <a:p>
                <a:r>
                  <a:rPr lang="es-PA" dirty="0" err="1" smtClean="0"/>
                  <a:t>Uniform-cost</a:t>
                </a:r>
                <a:r>
                  <a:rPr lang="es-PA" dirty="0" smtClean="0"/>
                  <a:t> siempre expando nodos de camino óptimo</a:t>
                </a:r>
              </a:p>
              <a:p>
                <a:pPr lvl="1"/>
                <a:r>
                  <a:rPr lang="es-PA" dirty="0" smtClean="0"/>
                  <a:t>Solo le importa el costo total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C* es el costo óptimo</a:t>
                </a:r>
              </a:p>
              <a:p>
                <a:pPr lvl="1"/>
                <a:r>
                  <a:rPr lang="es-PA" dirty="0" smtClean="0"/>
                  <a:t>Si todos los costos son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s-PA" dirty="0" smtClean="0"/>
                  <a:t>, la complejidad 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pPr lvl="2"/>
                <a:r>
                  <a:rPr lang="es-PA" dirty="0" smtClean="0"/>
                  <a:t>En este caso es un </a:t>
                </a:r>
                <a:r>
                  <a:rPr lang="es-PA" dirty="0" err="1" smtClean="0"/>
                  <a:t>breadth-first</a:t>
                </a:r>
                <a:endParaRPr lang="es-PA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54" t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50" y="1455889"/>
            <a:ext cx="5399222" cy="3115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843" y="4729764"/>
            <a:ext cx="3103625" cy="20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s-PA" dirty="0" smtClean="0"/>
                  <a:t>Busqueda </a:t>
                </a:r>
                <a:r>
                  <a:rPr lang="es-PA" dirty="0" err="1" smtClean="0"/>
                  <a:t>Depth-First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el nodo más profundo en la frontera</a:t>
                </a:r>
              </a:p>
              <a:p>
                <a:pPr lvl="1"/>
                <a:r>
                  <a:rPr lang="es-PA" dirty="0" smtClean="0"/>
                  <a:t>Hasta no haber sucesor</a:t>
                </a:r>
              </a:p>
              <a:p>
                <a:pPr lvl="1"/>
                <a:r>
                  <a:rPr lang="es-PA" dirty="0" smtClean="0"/>
                  <a:t>Es un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con LIFO</a:t>
                </a:r>
                <a:endParaRPr lang="es-PA" dirty="0"/>
              </a:p>
              <a:p>
                <a:r>
                  <a:rPr lang="es-PA" dirty="0" smtClean="0"/>
                  <a:t>Propiedades</a:t>
                </a:r>
              </a:p>
              <a:p>
                <a:pPr lvl="1"/>
                <a:r>
                  <a:rPr lang="es-PA" dirty="0" smtClean="0"/>
                  <a:t>En un modo de </a:t>
                </a:r>
                <a:r>
                  <a:rPr lang="es-PA" dirty="0" err="1" smtClean="0"/>
                  <a:t>graph-search</a:t>
                </a:r>
                <a:endParaRPr lang="es-PA" dirty="0" smtClean="0"/>
              </a:p>
              <a:p>
                <a:pPr lvl="2"/>
                <a:r>
                  <a:rPr lang="es-PA" dirty="0" smtClean="0"/>
                  <a:t>No vuelve a repetir los mismos estados redundantes</a:t>
                </a:r>
              </a:p>
              <a:p>
                <a:pPr lvl="2"/>
                <a:r>
                  <a:rPr lang="es-PA" dirty="0" smtClean="0"/>
                  <a:t>Expandirá cada nodo</a:t>
                </a:r>
              </a:p>
              <a:p>
                <a:pPr lvl="1"/>
                <a:r>
                  <a:rPr lang="es-PA" dirty="0" smtClean="0"/>
                  <a:t>En un modo </a:t>
                </a:r>
                <a:r>
                  <a:rPr lang="es-PA" dirty="0" err="1" smtClean="0"/>
                  <a:t>tree-search</a:t>
                </a:r>
                <a:endParaRPr lang="es-PA" dirty="0" smtClean="0"/>
              </a:p>
              <a:p>
                <a:pPr lvl="2"/>
                <a:r>
                  <a:rPr lang="es-PA" dirty="0" smtClean="0"/>
                  <a:t>Hará un </a:t>
                </a:r>
                <a:r>
                  <a:rPr lang="es-PA" dirty="0" err="1" smtClean="0"/>
                  <a:t>loop</a:t>
                </a:r>
                <a:r>
                  <a:rPr lang="es-PA" dirty="0" smtClean="0"/>
                  <a:t> infinito, recordar Arad-Sibiu-Arad</a:t>
                </a:r>
              </a:p>
              <a:p>
                <a:pPr lvl="2"/>
                <a:r>
                  <a:rPr lang="es-PA" dirty="0" smtClean="0"/>
                  <a:t>Se puede modificar para que verifique </a:t>
                </a:r>
              </a:p>
              <a:p>
                <a:r>
                  <a:rPr lang="es-PA" dirty="0" smtClean="0"/>
                  <a:t>Ambos algoritmos fallan en el problema de </a:t>
                </a:r>
                <a:r>
                  <a:rPr lang="es-PA" dirty="0" err="1" smtClean="0"/>
                  <a:t>Knuth</a:t>
                </a:r>
                <a:r>
                  <a:rPr lang="es-PA" dirty="0" smtClean="0"/>
                  <a:t>, </a:t>
                </a:r>
                <a:r>
                  <a:rPr lang="es-PA" dirty="0" err="1" smtClean="0"/>
                  <a:t>depht-first</a:t>
                </a:r>
                <a:r>
                  <a:rPr lang="es-PA" dirty="0" smtClean="0"/>
                  <a:t> aplicaría el factorial infinitamente</a:t>
                </a:r>
              </a:p>
              <a:p>
                <a:r>
                  <a:rPr lang="es-PA" dirty="0" smtClean="0"/>
                  <a:t>Ambas no son soluciones optimas</a:t>
                </a:r>
              </a:p>
              <a:p>
                <a:r>
                  <a:rPr lang="es-PA" dirty="0" smtClean="0"/>
                  <a:t>Su ventaja -&gt; complejidad: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, m = máxima profundidad m &gt;&gt; b</a:t>
                </a:r>
              </a:p>
              <a:p>
                <a:r>
                  <a:rPr lang="es-PA" dirty="0" smtClean="0"/>
                  <a:t>En el mejor de los casos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𝑏𝑚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Con </a:t>
                </a:r>
                <a:r>
                  <a:rPr lang="es-PA" dirty="0" err="1" smtClean="0"/>
                  <a:t>depht-search</a:t>
                </a:r>
                <a:r>
                  <a:rPr lang="es-PA" dirty="0" smtClean="0"/>
                  <a:t> la tabla de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a d = 16 tomaría 156kb solamente</a:t>
                </a:r>
              </a:p>
              <a:p>
                <a:r>
                  <a:rPr lang="es-PA" dirty="0" smtClean="0"/>
                  <a:t>Otra variante es el </a:t>
                </a:r>
                <a:r>
                  <a:rPr lang="es-PA" dirty="0" err="1" smtClean="0"/>
                  <a:t>backtrack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search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Solo un sucesor a la vez, O(m)</a:t>
                </a:r>
                <a:endParaRPr lang="es-PA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  <a:blipFill>
                <a:blip r:embed="rId2"/>
                <a:stretch>
                  <a:fillRect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419" y="1471353"/>
            <a:ext cx="532685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9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</a:t>
                </a:r>
                <a:r>
                  <a:rPr lang="es-PA" dirty="0" err="1" smtClean="0"/>
                  <a:t>Depth-Limited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nodos a una </a:t>
                </a:r>
                <a:r>
                  <a:rPr lang="es-PA" dirty="0" err="1" smtClean="0"/>
                  <a:t>profunidad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Asume no sucesores luego de esto</a:t>
                </a:r>
              </a:p>
              <a:p>
                <a:pPr lvl="1"/>
                <a:r>
                  <a:rPr lang="es-PA" dirty="0" smtClean="0"/>
                  <a:t>Es incompleto </a:t>
                </a:r>
                <a:r>
                  <a:rPr lang="es-PA" i="1" dirty="0" smtClean="0"/>
                  <a:t>L &lt; d</a:t>
                </a:r>
              </a:p>
              <a:p>
                <a:pPr lvl="1"/>
                <a:r>
                  <a:rPr lang="es-PA" dirty="0" smtClean="0"/>
                  <a:t>No óptimo cuando L &gt; d</a:t>
                </a:r>
              </a:p>
              <a:p>
                <a:pPr lvl="1"/>
                <a:r>
                  <a:rPr lang="es-PA" dirty="0" smtClean="0"/>
                  <a:t>Complejidad en tiempo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endParaRPr lang="es-PA" b="0" dirty="0" smtClean="0"/>
              </a:p>
              <a:p>
                <a:pPr lvl="1"/>
                <a:r>
                  <a:rPr lang="es-PA" dirty="0" smtClean="0"/>
                  <a:t>Complejidad en espacio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𝑏𝑙</m:t>
                        </m:r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Caso especial de </a:t>
                </a:r>
                <a:r>
                  <a:rPr lang="es-PA" dirty="0" err="1" smtClean="0"/>
                  <a:t>depht-first</a:t>
                </a:r>
                <a:endParaRPr lang="es-PA" dirty="0" smtClean="0"/>
              </a:p>
              <a:p>
                <a:pPr lvl="1"/>
                <a:endParaRPr lang="es-PA" dirty="0"/>
              </a:p>
              <a:p>
                <a:pPr lvl="1"/>
                <a:r>
                  <a:rPr lang="es-PA" dirty="0" smtClean="0"/>
                  <a:t>Posee dos retornos de fallo</a:t>
                </a:r>
              </a:p>
              <a:p>
                <a:pPr lvl="2"/>
                <a:r>
                  <a:rPr lang="es-PA" dirty="0" err="1" smtClean="0"/>
                  <a:t>Failure</a:t>
                </a:r>
                <a:r>
                  <a:rPr lang="es-PA" dirty="0"/>
                  <a:t> </a:t>
                </a:r>
                <a:r>
                  <a:rPr lang="es-PA" dirty="0" smtClean="0"/>
                  <a:t>y </a:t>
                </a:r>
                <a:r>
                  <a:rPr lang="es-PA" dirty="0" err="1" smtClean="0"/>
                  <a:t>cut</a:t>
                </a:r>
                <a:r>
                  <a:rPr lang="es-PA" dirty="0" smtClean="0"/>
                  <a:t> off</a:t>
                </a:r>
              </a:p>
              <a:p>
                <a:pPr lvl="2"/>
                <a:endParaRPr lang="es-PA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  <a:blipFill>
                <a:blip r:embed="rId2"/>
                <a:stretch>
                  <a:fillRect l="-271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50" y="1471353"/>
            <a:ext cx="6584027" cy="32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1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6959298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</a:t>
            </a:r>
            <a:r>
              <a:rPr lang="es-PA" dirty="0" err="1" smtClean="0"/>
              <a:t>Iterative</a:t>
            </a:r>
            <a:r>
              <a:rPr lang="es-PA" dirty="0" smtClean="0"/>
              <a:t> </a:t>
            </a:r>
            <a:r>
              <a:rPr lang="es-PA" dirty="0" err="1" smtClean="0"/>
              <a:t>Deepining</a:t>
            </a:r>
            <a:r>
              <a:rPr lang="es-PA" dirty="0" smtClean="0"/>
              <a:t> </a:t>
            </a:r>
            <a:r>
              <a:rPr lang="es-PA" dirty="0" err="1" smtClean="0"/>
              <a:t>Depht-First</a:t>
            </a:r>
            <a:endParaRPr lang="es-PA" dirty="0" smtClean="0"/>
          </a:p>
          <a:p>
            <a:pPr lvl="1"/>
            <a:r>
              <a:rPr lang="es-PA" dirty="0" smtClean="0"/>
              <a:t>Método combinado del árbol de búsqueda </a:t>
            </a:r>
            <a:r>
              <a:rPr lang="es-PA" dirty="0" err="1" smtClean="0"/>
              <a:t>Depth-First</a:t>
            </a:r>
            <a:endParaRPr lang="es-PA" dirty="0" smtClean="0"/>
          </a:p>
          <a:p>
            <a:pPr lvl="2"/>
            <a:r>
              <a:rPr lang="es-PA" dirty="0" smtClean="0"/>
              <a:t>Incrementa el limite de 0 a 1 a 2 hasta el objetivo (d = l)</a:t>
            </a:r>
          </a:p>
          <a:p>
            <a:pPr lvl="2"/>
            <a:r>
              <a:rPr lang="es-PA" dirty="0" smtClean="0"/>
              <a:t>Combina lo mejor de </a:t>
            </a:r>
            <a:r>
              <a:rPr lang="es-PA" dirty="0" err="1" smtClean="0"/>
              <a:t>Depth-First</a:t>
            </a:r>
            <a:r>
              <a:rPr lang="es-PA" dirty="0" smtClean="0"/>
              <a:t> con </a:t>
            </a:r>
            <a:r>
              <a:rPr lang="es-PA" dirty="0" err="1" smtClean="0"/>
              <a:t>Breadth-First</a:t>
            </a:r>
            <a:endParaRPr lang="es-PA" dirty="0"/>
          </a:p>
          <a:p>
            <a:pPr lvl="3"/>
            <a:r>
              <a:rPr lang="es-PA" dirty="0" smtClean="0"/>
              <a:t>BF: completo en la manera de bifurcar, y optimo a un nodo no </a:t>
            </a:r>
            <a:r>
              <a:rPr lang="es-PA" dirty="0" err="1" smtClean="0"/>
              <a:t>decresciente</a:t>
            </a:r>
            <a:endParaRPr lang="es-PA" dirty="0" smtClean="0"/>
          </a:p>
          <a:p>
            <a:pPr lvl="1"/>
            <a:r>
              <a:rPr lang="es-PA" dirty="0" smtClean="0"/>
              <a:t>Total de Nodos: N(IDS) = (d)b + (d-1)b^2 + … + (1)</a:t>
            </a:r>
            <a:r>
              <a:rPr lang="es-PA" dirty="0" err="1" smtClean="0"/>
              <a:t>b^d</a:t>
            </a:r>
            <a:endParaRPr lang="es-PA" dirty="0"/>
          </a:p>
          <a:p>
            <a:pPr lvl="2"/>
            <a:r>
              <a:rPr lang="es-PA" dirty="0" smtClean="0"/>
              <a:t>Para b = 10 d = 5</a:t>
            </a:r>
          </a:p>
          <a:p>
            <a:pPr lvl="3"/>
            <a:r>
              <a:rPr lang="es-PA" dirty="0" smtClean="0"/>
              <a:t>N(IDS) = 50 + 400 + 3000 + 20000 + 100000 = 123450</a:t>
            </a:r>
            <a:endParaRPr lang="es-PA" dirty="0"/>
          </a:p>
          <a:p>
            <a:pPr lvl="3"/>
            <a:r>
              <a:rPr lang="es-PA" dirty="0" smtClean="0"/>
              <a:t>N(BFS) = 10 + 100 + 1000 + 10000 + 100000 = 111,110</a:t>
            </a:r>
          </a:p>
          <a:p>
            <a:pPr lvl="1"/>
            <a:r>
              <a:rPr lang="es-PA" dirty="0" smtClean="0"/>
              <a:t>Es análogo a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 smtClean="0"/>
          </a:p>
          <a:p>
            <a:pPr lvl="2"/>
            <a:r>
              <a:rPr lang="es-PA" dirty="0" smtClean="0"/>
              <a:t>Explora todos los nodos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116" y="5669649"/>
            <a:ext cx="5552901" cy="983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179" y="1353590"/>
            <a:ext cx="4359082" cy="41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5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Bidireccional</a:t>
                </a:r>
              </a:p>
              <a:p>
                <a:pPr lvl="1"/>
                <a:r>
                  <a:rPr lang="es-PA" dirty="0" smtClean="0"/>
                  <a:t>Corre dos búsquedas simultaneas</a:t>
                </a:r>
              </a:p>
              <a:p>
                <a:pPr lvl="2"/>
                <a:r>
                  <a:rPr lang="es-PA" dirty="0" smtClean="0"/>
                  <a:t>Estado Inicial -&gt; objetivo</a:t>
                </a:r>
              </a:p>
              <a:p>
                <a:pPr lvl="2"/>
                <a:r>
                  <a:rPr lang="es-PA" dirty="0" smtClean="0"/>
                  <a:t>Objetivo -&gt; Estado Inicial</a:t>
                </a:r>
              </a:p>
              <a:p>
                <a:pPr lvl="2"/>
                <a:r>
                  <a:rPr lang="es-PA" dirty="0" smtClean="0"/>
                  <a:t>Motivación: A la larga…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Reemplaza la prueba de objetivo = solución</a:t>
                </a:r>
              </a:p>
              <a:p>
                <a:pPr lvl="2"/>
                <a:r>
                  <a:rPr lang="es-PA" dirty="0" smtClean="0"/>
                  <a:t>¿Dónde se intersectan las búsquedas?, </a:t>
                </a:r>
                <a:r>
                  <a:rPr lang="es-PA" dirty="0" err="1" smtClean="0"/>
                  <a:t>ejm</a:t>
                </a:r>
                <a:r>
                  <a:rPr lang="es-PA" dirty="0" smtClean="0"/>
                  <a:t>. a d = 6, </a:t>
                </a:r>
                <a:r>
                  <a:rPr lang="es-PA" dirty="0" err="1" smtClean="0"/>
                  <a:t>solucina</a:t>
                </a:r>
                <a:r>
                  <a:rPr lang="es-PA" dirty="0" smtClean="0"/>
                  <a:t> a d = 3</a:t>
                </a:r>
              </a:p>
              <a:p>
                <a:pPr lvl="2"/>
                <a:r>
                  <a:rPr lang="es-PA" dirty="0" smtClean="0"/>
                  <a:t>O cada vez que se expande un nodo</a:t>
                </a:r>
              </a:p>
              <a:p>
                <a:pPr lvl="1"/>
                <a:r>
                  <a:rPr lang="es-PA" b="0" dirty="0" smtClean="0"/>
                  <a:t>Complejidad en tiempo: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Complejidad en espacio: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Buscamos hacia atrás buscando los predecesores</a:t>
                </a:r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938" y="1529542"/>
            <a:ext cx="3657513" cy="18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2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Comparando Estrategias Uniformes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7" y="2584910"/>
            <a:ext cx="10802701" cy="23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8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7887</TotalTime>
  <Words>7425</Words>
  <Application>Microsoft Office PowerPoint</Application>
  <PresentationFormat>Widescreen</PresentationFormat>
  <Paragraphs>1314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9" baseType="lpstr">
      <vt:lpstr>Arial</vt:lpstr>
      <vt:lpstr>Cambria Math</vt:lpstr>
      <vt:lpstr>Century Gothic</vt:lpstr>
      <vt:lpstr>helvetica neue</vt:lpstr>
      <vt:lpstr>Symbol</vt:lpstr>
      <vt:lpstr>Wingdings 3</vt:lpstr>
      <vt:lpstr>Ion</vt:lpstr>
      <vt:lpstr>INTELIGENCIA ARTIFICIAL</vt:lpstr>
      <vt:lpstr>Formato del Curso</vt:lpstr>
      <vt:lpstr>Reglas del Curso</vt:lpstr>
      <vt:lpstr>Reglas del Curso</vt:lpstr>
      <vt:lpstr>Reglas del Curso</vt:lpstr>
      <vt:lpstr>Reglas del Curso</vt:lpstr>
      <vt:lpstr>Objetivos</vt:lpstr>
      <vt:lpstr>División de Porcentajes</vt:lpstr>
      <vt:lpstr>Proyecto Final – Construir un Sistema de Inteligencia Artificial</vt:lpstr>
      <vt:lpstr>Introducción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Siguiente Clase – Laboratorio 1</vt:lpstr>
      <vt:lpstr>PowerPoint Presentation</vt:lpstr>
      <vt:lpstr>Inteligencia Artificial - ¿Qué Es?</vt:lpstr>
      <vt:lpstr>Inteligencia Artificial - ¿Qué Es?</vt:lpstr>
      <vt:lpstr>Inteligencia Artificial - ¿Qué Es?</vt:lpstr>
      <vt:lpstr>Inteligencia Artificial – La prueba de Turing</vt:lpstr>
      <vt:lpstr>Inteligencia Artificial – La prueba de Turing</vt:lpstr>
      <vt:lpstr>Inteligencia Artificial – Pensando Humanamente – Modelo Cognitivo</vt:lpstr>
      <vt:lpstr>Inteligencia Artificial – Aproximación de las Leyes del Pensamiento</vt:lpstr>
      <vt:lpstr>Inteligencia Artificial – Fundaciones</vt:lpstr>
      <vt:lpstr>Inteligencia Artificial – Fundaciones</vt:lpstr>
      <vt:lpstr>Inteligencia Artificial – Fundaciones</vt:lpstr>
      <vt:lpstr>Inteligencia Artificial – Matemáticas</vt:lpstr>
      <vt:lpstr>Inteligencia Artificial – Matemáticas</vt:lpstr>
      <vt:lpstr>Inteligencia Artificial – Matemáticas</vt:lpstr>
      <vt:lpstr>Inteligencia Artificial – Economía</vt:lpstr>
      <vt:lpstr>Inteligencia Artificial – Economía</vt:lpstr>
      <vt:lpstr>Inteligencia Artificial – Neurociencia</vt:lpstr>
      <vt:lpstr>Inteligencia Artificial – Neurociencia</vt:lpstr>
      <vt:lpstr>Inteligencia Artificial – Psicología</vt:lpstr>
      <vt:lpstr>Inteligencia Artificial – Ingenieria Computacional</vt:lpstr>
      <vt:lpstr>Inteligencia Artificial – Ingenieria Computacional</vt:lpstr>
      <vt:lpstr>Inteligencia Artificial – Teoría de Control y Cibernética</vt:lpstr>
      <vt:lpstr>Inteligencia Artificial – Teoría de Control y Cibernética</vt:lpstr>
      <vt:lpstr>Inteligencia Artificial – Lingüística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Agentes Inteligentes</vt:lpstr>
      <vt:lpstr>Inteligencia Artificial – Buen Comportamiento</vt:lpstr>
      <vt:lpstr>Inteligencia Artificial – Buen Comportamiento</vt:lpstr>
      <vt:lpstr>Inteligencia Artificial – Buen Comportamiento</vt:lpstr>
      <vt:lpstr>Inteligencia Artificial – Buen Comportamiento</vt:lpstr>
      <vt:lpstr>PowerPoint Presentation</vt:lpstr>
      <vt:lpstr>Inteligencia Artificial – Buen Comportamiento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Siguiente Clase – Laboratorio 2</vt:lpstr>
      <vt:lpstr>PowerPoint Presentation</vt:lpstr>
      <vt:lpstr>Resolviendo problemas por Búsqueda</vt:lpstr>
      <vt:lpstr>Resolviendo problemas por Búsqueda Agentes resolucionadores de problemas</vt:lpstr>
      <vt:lpstr>Resolviendo problemas por Búsqueda Agentes resolucionadores de problemas</vt:lpstr>
      <vt:lpstr>Resolviendo problemas por Búsqueda Problemas bien definidos y soluciones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Buscando para soluciones</vt:lpstr>
      <vt:lpstr>Resolviendo problemas por Búsqueda Algoritmos Graph Search y Tree Search</vt:lpstr>
      <vt:lpstr>Resolviendo problemas por Búsqueda Infraestructura de Algoritmos de Búsqueda</vt:lpstr>
      <vt:lpstr>Resolviendo problemas por Búsqueda Midiendo el desempeño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Comparando Estrategias Uniformes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467</cp:revision>
  <dcterms:created xsi:type="dcterms:W3CDTF">2018-02-28T08:20:25Z</dcterms:created>
  <dcterms:modified xsi:type="dcterms:W3CDTF">2019-10-31T21:09:24Z</dcterms:modified>
</cp:coreProperties>
</file>